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0"/>
  </p:notesMasterIdLst>
  <p:handoutMasterIdLst>
    <p:handoutMasterId r:id="rId41"/>
  </p:handoutMasterIdLst>
  <p:sldIdLst>
    <p:sldId id="257" r:id="rId5"/>
    <p:sldId id="401" r:id="rId6"/>
    <p:sldId id="417" r:id="rId7"/>
    <p:sldId id="389" r:id="rId8"/>
    <p:sldId id="419" r:id="rId9"/>
    <p:sldId id="431" r:id="rId10"/>
    <p:sldId id="432" r:id="rId11"/>
    <p:sldId id="418" r:id="rId12"/>
    <p:sldId id="439" r:id="rId13"/>
    <p:sldId id="440" r:id="rId14"/>
    <p:sldId id="429" r:id="rId15"/>
    <p:sldId id="420" r:id="rId16"/>
    <p:sldId id="405" r:id="rId17"/>
    <p:sldId id="397" r:id="rId18"/>
    <p:sldId id="409" r:id="rId19"/>
    <p:sldId id="406" r:id="rId20"/>
    <p:sldId id="398" r:id="rId21"/>
    <p:sldId id="407" r:id="rId22"/>
    <p:sldId id="430" r:id="rId23"/>
    <p:sldId id="317" r:id="rId24"/>
    <p:sldId id="277" r:id="rId25"/>
    <p:sldId id="394" r:id="rId26"/>
    <p:sldId id="392" r:id="rId27"/>
    <p:sldId id="395" r:id="rId28"/>
    <p:sldId id="399" r:id="rId29"/>
    <p:sldId id="422" r:id="rId30"/>
    <p:sldId id="435" r:id="rId31"/>
    <p:sldId id="436" r:id="rId32"/>
    <p:sldId id="434" r:id="rId33"/>
    <p:sldId id="400" r:id="rId34"/>
    <p:sldId id="272" r:id="rId35"/>
    <p:sldId id="433" r:id="rId36"/>
    <p:sldId id="424" r:id="rId37"/>
    <p:sldId id="437" r:id="rId38"/>
    <p:sldId id="3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3" autoAdjust="0"/>
    <p:restoredTop sz="95118" autoAdjust="0"/>
  </p:normalViewPr>
  <p:slideViewPr>
    <p:cSldViewPr snapToGrid="0">
      <p:cViewPr varScale="1">
        <p:scale>
          <a:sx n="79" d="100"/>
          <a:sy n="79" d="100"/>
        </p:scale>
        <p:origin x="59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7/10/2023</a:t>
            </a:fld>
            <a:endParaRPr lang="en-US" dirty="0"/>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7/10/2023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dirty="0"/>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17</a:t>
            </a:fld>
            <a:endParaRPr lang="en-US" dirty="0"/>
          </a:p>
        </p:txBody>
      </p:sp>
    </p:spTree>
    <p:extLst>
      <p:ext uri="{BB962C8B-B14F-4D97-AF65-F5344CB8AC3E}">
        <p14:creationId xmlns:p14="http://schemas.microsoft.com/office/powerpoint/2010/main" val="1785147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dirty="0"/>
          </a:p>
        </p:txBody>
      </p:sp>
    </p:spTree>
    <p:extLst>
      <p:ext uri="{BB962C8B-B14F-4D97-AF65-F5344CB8AC3E}">
        <p14:creationId xmlns:p14="http://schemas.microsoft.com/office/powerpoint/2010/main" val="1586550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31</a:t>
            </a:fld>
            <a:endParaRPr lang="en-US" dirty="0"/>
          </a:p>
        </p:txBody>
      </p:sp>
    </p:spTree>
    <p:extLst>
      <p:ext uri="{BB962C8B-B14F-4D97-AF65-F5344CB8AC3E}">
        <p14:creationId xmlns:p14="http://schemas.microsoft.com/office/powerpoint/2010/main" val="514541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32</a:t>
            </a:fld>
            <a:endParaRPr lang="en-US" dirty="0"/>
          </a:p>
        </p:txBody>
      </p:sp>
    </p:spTree>
    <p:extLst>
      <p:ext uri="{BB962C8B-B14F-4D97-AF65-F5344CB8AC3E}">
        <p14:creationId xmlns:p14="http://schemas.microsoft.com/office/powerpoint/2010/main" val="2292879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33</a:t>
            </a:fld>
            <a:endParaRPr lang="en-US" dirty="0"/>
          </a:p>
        </p:txBody>
      </p:sp>
    </p:spTree>
    <p:extLst>
      <p:ext uri="{BB962C8B-B14F-4D97-AF65-F5344CB8AC3E}">
        <p14:creationId xmlns:p14="http://schemas.microsoft.com/office/powerpoint/2010/main" val="4079445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34</a:t>
            </a:fld>
            <a:endParaRPr lang="en-US" dirty="0"/>
          </a:p>
        </p:txBody>
      </p:sp>
    </p:spTree>
    <p:extLst>
      <p:ext uri="{BB962C8B-B14F-4D97-AF65-F5344CB8AC3E}">
        <p14:creationId xmlns:p14="http://schemas.microsoft.com/office/powerpoint/2010/main" val="52981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dirty="0"/>
          </a:p>
        </p:txBody>
      </p:sp>
    </p:spTree>
    <p:extLst>
      <p:ext uri="{BB962C8B-B14F-4D97-AF65-F5344CB8AC3E}">
        <p14:creationId xmlns:p14="http://schemas.microsoft.com/office/powerpoint/2010/main" val="352384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dirty="0"/>
          </a:p>
        </p:txBody>
      </p:sp>
    </p:spTree>
    <p:extLst>
      <p:ext uri="{BB962C8B-B14F-4D97-AF65-F5344CB8AC3E}">
        <p14:creationId xmlns:p14="http://schemas.microsoft.com/office/powerpoint/2010/main" val="1713060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dirty="0"/>
          </a:p>
        </p:txBody>
      </p:sp>
    </p:spTree>
    <p:extLst>
      <p:ext uri="{BB962C8B-B14F-4D97-AF65-F5344CB8AC3E}">
        <p14:creationId xmlns:p14="http://schemas.microsoft.com/office/powerpoint/2010/main" val="3214655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dirty="0"/>
          </a:p>
        </p:txBody>
      </p:sp>
    </p:spTree>
    <p:extLst>
      <p:ext uri="{BB962C8B-B14F-4D97-AF65-F5344CB8AC3E}">
        <p14:creationId xmlns:p14="http://schemas.microsoft.com/office/powerpoint/2010/main" val="776207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dirty="0"/>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dirty="0"/>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dirty="0"/>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dirty="0"/>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98356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Introduction">
    <p:spTree>
      <p:nvGrpSpPr>
        <p:cNvPr id="1" name=""/>
        <p:cNvGrpSpPr/>
        <p:nvPr/>
      </p:nvGrpSpPr>
      <p:grpSpPr>
        <a:xfrm>
          <a:off x="0" y="0"/>
          <a:ext cx="0" cy="0"/>
          <a:chOff x="0" y="0"/>
          <a:chExt cx="0" cy="0"/>
        </a:xfrm>
      </p:grpSpPr>
      <p:sp>
        <p:nvSpPr>
          <p:cNvPr id="9" name="Title 1"/>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p:cNvSpPr>
            <a:spLocks noGrp="1"/>
          </p:cNvSpPr>
          <p:nvPr>
            <p:ph type="pic" sz="quarter" idx="13"/>
          </p:nvPr>
        </p:nvSpPr>
        <p:spPr>
          <a:xfrm>
            <a:off x="0" y="0"/>
            <a:ext cx="3054096" cy="3776472"/>
          </a:xfrm>
          <a:solidFill>
            <a:schemeClr val="accent5"/>
          </a:solidFill>
        </p:spPr>
        <p:txBody>
          <a:bodyPr>
            <a:noAutofit/>
          </a:bodyPr>
          <a:lstStyle/>
          <a:p>
            <a:r>
              <a:rPr lang="en-US" dirty="0"/>
              <a:t>Click icon to add picture</a:t>
            </a:r>
          </a:p>
        </p:txBody>
      </p:sp>
      <p:sp>
        <p:nvSpPr>
          <p:cNvPr id="18" name="Picture Placeholder 11"/>
          <p:cNvSpPr>
            <a:spLocks noGrp="1"/>
          </p:cNvSpPr>
          <p:nvPr>
            <p:ph type="pic" sz="quarter" idx="14"/>
          </p:nvPr>
        </p:nvSpPr>
        <p:spPr>
          <a:xfrm>
            <a:off x="3054096" y="0"/>
            <a:ext cx="3054096" cy="3776472"/>
          </a:xfrm>
          <a:solidFill>
            <a:schemeClr val="accent5"/>
          </a:solidFill>
        </p:spPr>
        <p:txBody>
          <a:bodyPr>
            <a:noAutofit/>
          </a:bodyPr>
          <a:lstStyle/>
          <a:p>
            <a:r>
              <a:rPr lang="en-US" dirty="0"/>
              <a:t>Click icon to add picture</a:t>
            </a:r>
          </a:p>
        </p:txBody>
      </p:sp>
      <p:sp>
        <p:nvSpPr>
          <p:cNvPr id="19" name="Picture Placeholder 11"/>
          <p:cNvSpPr>
            <a:spLocks noGrp="1"/>
          </p:cNvSpPr>
          <p:nvPr>
            <p:ph type="pic" sz="quarter" idx="15"/>
          </p:nvPr>
        </p:nvSpPr>
        <p:spPr>
          <a:xfrm>
            <a:off x="6083808" y="0"/>
            <a:ext cx="3054096" cy="3776472"/>
          </a:xfrm>
          <a:solidFill>
            <a:schemeClr val="accent5"/>
          </a:solidFill>
        </p:spPr>
        <p:txBody>
          <a:bodyPr>
            <a:noAutofit/>
          </a:bodyPr>
          <a:lstStyle/>
          <a:p>
            <a:r>
              <a:rPr lang="en-US" dirty="0"/>
              <a:t>Click icon to add picture</a:t>
            </a:r>
          </a:p>
        </p:txBody>
      </p:sp>
      <p:sp>
        <p:nvSpPr>
          <p:cNvPr id="20" name="Picture Placeholder 11"/>
          <p:cNvSpPr>
            <a:spLocks noGrp="1"/>
          </p:cNvSpPr>
          <p:nvPr>
            <p:ph type="pic" sz="quarter" idx="16"/>
          </p:nvPr>
        </p:nvSpPr>
        <p:spPr>
          <a:xfrm>
            <a:off x="9137904" y="0"/>
            <a:ext cx="3054096" cy="3776472"/>
          </a:xfrm>
          <a:solidFill>
            <a:schemeClr val="accent5"/>
          </a:solidFill>
        </p:spPr>
        <p:txBody>
          <a:bodyPr>
            <a:noAutofit/>
          </a:bodyPr>
          <a:lstStyle/>
          <a:p>
            <a:r>
              <a:rPr lang="en-US" dirty="0"/>
              <a:t>Click icon to add picture</a:t>
            </a:r>
          </a:p>
        </p:txBody>
      </p:sp>
      <p:sp>
        <p:nvSpPr>
          <p:cNvPr id="2" name="Date Placeholder 1"/>
          <p:cNvSpPr>
            <a:spLocks noGrp="1"/>
          </p:cNvSpPr>
          <p:nvPr>
            <p:ph type="dt" sz="half" idx="10"/>
          </p:nvPr>
        </p:nvSpPr>
        <p:spPr/>
        <p:txBody>
          <a:bodyPr>
            <a:noAutofit/>
          </a:bodyPr>
          <a:lstStyle/>
          <a:p>
            <a:r>
              <a:rPr lang="en-US" dirty="0"/>
              <a:t>Tuesday, February 2, 20XX</a:t>
            </a:r>
          </a:p>
        </p:txBody>
      </p:sp>
      <p:sp>
        <p:nvSpPr>
          <p:cNvPr id="3" name="Footer Placeholder 2"/>
          <p:cNvSpPr>
            <a:spLocks noGrp="1"/>
          </p:cNvSpPr>
          <p:nvPr>
            <p:ph type="ftr" sz="quarter" idx="11"/>
          </p:nvPr>
        </p:nvSpPr>
        <p:spPr/>
        <p:txBody>
          <a:bodyPr>
            <a:noAutofit/>
          </a:bodyPr>
          <a:lstStyle/>
          <a:p>
            <a:r>
              <a:rPr lang="en-US" dirty="0"/>
              <a:t>Sample Footer Text</a:t>
            </a:r>
          </a:p>
        </p:txBody>
      </p:sp>
      <p:sp>
        <p:nvSpPr>
          <p:cNvPr id="4" name="Slide Number Placeholder 3"/>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1" name="Content Placeholder 6"/>
          <p:cNvSpPr>
            <a:spLocks noGrp="1"/>
          </p:cNvSpPr>
          <p:nvPr>
            <p:ph sz="quarter" idx="2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4061635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dirty="0"/>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dirty="0"/>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dirty="0"/>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dirty="0"/>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dirty="0"/>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dirty="0"/>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dirty="0"/>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dirty="0"/>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dirty="0"/>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dirty="0"/>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dirty="0"/>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dirty="0"/>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dirty="0"/>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 id="2147483735" r:id="rId17"/>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www.kaggle.com/datasets/paramaggarwal/fashion-product-images-dataset"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newyorkdress.com/collections/wedding-dresses?page=4&amp;https://www.newyorkdress.com/&amp;gclid=Cj0KCQjw27mhBhC9ARIsAIFsETFirp6W-rFCCNrQbkXda6ewm6ZSaFPwBjABC_d4FVr2a0C_lyYPkKUaAusCEALw_wcB&amp;gclsrc=aw.ds" TargetMode="External"/><Relationship Id="rId2" Type="http://schemas.openxmlformats.org/officeDocument/2006/relationships/hyperlink" Target="https://www.sophiatolli.com/collections/bridal" TargetMode="External"/><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hyperlink" Target="https://www.essensedesigns.com/wedding-dress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fif"/><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7.jfif"/><Relationship Id="rId5" Type="http://schemas.openxmlformats.org/officeDocument/2006/relationships/image" Target="../media/image6.jpg"/><Relationship Id="rId4" Type="http://schemas.openxmlformats.org/officeDocument/2006/relationships/image" Target="../media/image5.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2987589"/>
            <a:ext cx="3565524" cy="882820"/>
          </a:xfrm>
        </p:spPr>
        <p:txBody>
          <a:bodyPr anchor="b" anchorCtr="0">
            <a:noAutofit/>
          </a:bodyPr>
          <a:lstStyle/>
          <a:p>
            <a:r>
              <a:rPr lang="en-US" sz="6600" dirty="0"/>
              <a:t>T</a:t>
            </a:r>
            <a:r>
              <a:rPr lang="en-US" sz="6600" i="1" dirty="0">
                <a:solidFill>
                  <a:schemeClr val="accent3">
                    <a:lumMod val="60000"/>
                    <a:lumOff val="40000"/>
                  </a:schemeClr>
                </a:solidFill>
              </a:rPr>
              <a:t>AI</a:t>
            </a:r>
            <a:r>
              <a:rPr lang="en-US" sz="6600" dirty="0"/>
              <a:t>LOR</a:t>
            </a:r>
          </a:p>
        </p:txBody>
      </p:sp>
      <p:pic>
        <p:nvPicPr>
          <p:cNvPr id="5" name="Picture 4">
            <a:extLst>
              <a:ext uri="{FF2B5EF4-FFF2-40B4-BE49-F238E27FC236}">
                <a16:creationId xmlns:a16="http://schemas.microsoft.com/office/drawing/2014/main" id="{1C92377C-60FC-89C8-CA9F-DBDF4B0826E6}"/>
              </a:ext>
            </a:extLst>
          </p:cNvPr>
          <p:cNvPicPr>
            <a:picLocks noChangeAspect="1"/>
          </p:cNvPicPr>
          <p:nvPr/>
        </p:nvPicPr>
        <p:blipFill>
          <a:blip r:embed="rId3"/>
          <a:srcRect/>
          <a:stretch/>
        </p:blipFill>
        <p:spPr>
          <a:xfrm>
            <a:off x="-418626" y="-684615"/>
            <a:ext cx="8536714" cy="8227227"/>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25780" y="3174577"/>
            <a:ext cx="4500562" cy="1562959"/>
          </a:xfrm>
        </p:spPr>
        <p:txBody>
          <a:bodyPr/>
          <a:lstStyle/>
          <a:p>
            <a:r>
              <a:rPr lang="en-US" dirty="0"/>
              <a:t>Related Works</a:t>
            </a:r>
          </a:p>
        </p:txBody>
      </p:sp>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t>10</a:t>
            </a:fld>
            <a:endParaRPr lang="en-US" dirty="0"/>
          </a:p>
        </p:txBody>
      </p:sp>
      <p:sp>
        <p:nvSpPr>
          <p:cNvPr id="12" name="Content Placeholder 11"/>
          <p:cNvSpPr>
            <a:spLocks noGrp="1"/>
          </p:cNvSpPr>
          <p:nvPr>
            <p:ph sz="quarter" idx="15"/>
          </p:nvPr>
        </p:nvSpPr>
        <p:spPr>
          <a:xfrm>
            <a:off x="520505" y="3959157"/>
            <a:ext cx="4401691" cy="2548055"/>
          </a:xfrm>
          <a:noFill/>
        </p:spPr>
        <p:txBody>
          <a:bodyPr>
            <a:normAutofit fontScale="92500" lnSpcReduction="10000"/>
          </a:bodyPr>
          <a:lstStyle/>
          <a:p>
            <a:pPr marL="0" indent="0">
              <a:buNone/>
            </a:pPr>
            <a:r>
              <a:rPr lang="en-US" sz="2400" b="1" dirty="0" err="1">
                <a:solidFill>
                  <a:srgbClr val="FFFFFF"/>
                </a:solidFill>
                <a:latin typeface="+mj-lt"/>
              </a:rPr>
              <a:t>Midjourney</a:t>
            </a:r>
            <a:r>
              <a:rPr lang="en-US" sz="2400" b="1" dirty="0">
                <a:solidFill>
                  <a:srgbClr val="FFFFFF"/>
                </a:solidFill>
                <a:latin typeface="+mj-lt"/>
              </a:rPr>
              <a:t>:</a:t>
            </a:r>
          </a:p>
          <a:p>
            <a:pPr marL="0" indent="0">
              <a:buNone/>
            </a:pPr>
            <a:r>
              <a:rPr lang="en-US" sz="2600" dirty="0">
                <a:solidFill>
                  <a:srgbClr val="FFFFFF"/>
                </a:solidFill>
                <a:latin typeface="+mj-lt"/>
              </a:rPr>
              <a:t>An independent research lab that produces a proprietary artificial intelligence program that creates images from textual descriptions.</a:t>
            </a:r>
          </a:p>
          <a:p>
            <a:endParaRPr lang="en-US" dirty="0">
              <a:solidFill>
                <a:srgbClr val="FFFFFF"/>
              </a:solidFill>
            </a:endParaRPr>
          </a:p>
        </p:txBody>
      </p:sp>
      <p:pic>
        <p:nvPicPr>
          <p:cNvPr id="29" name="Picture Placeholder 15" descr="Data Points Digital background"/>
          <p:cNvPicPr>
            <a:picLocks noChangeAspect="1"/>
          </p:cNvPicPr>
          <p:nvPr/>
        </p:nvPicPr>
        <p:blipFill rotWithShape="1">
          <a:blip r:embed="rId3" cstate="screen">
            <a:extLst>
              <a:ext uri="{28A0092B-C50C-407E-A947-70E740481C1C}">
                <a14:useLocalDpi xmlns:a14="http://schemas.microsoft.com/office/drawing/2010/main" val="0"/>
              </a:ext>
            </a:extLst>
          </a:blip>
          <a:srcRect/>
          <a:stretch>
            <a:fillRect/>
          </a:stretch>
        </p:blipFill>
        <p:spPr>
          <a:xfrm>
            <a:off x="-12192" y="0"/>
            <a:ext cx="12192000" cy="2739553"/>
          </a:xfrm>
          <a:prstGeom prst="rect">
            <a:avLst/>
          </a:prstGeom>
          <a:solidFill>
            <a:schemeClr val="accent5"/>
          </a:solidFill>
        </p:spPr>
      </p:pic>
      <p:pic>
        <p:nvPicPr>
          <p:cNvPr id="8" name="Content Placeholder 4">
            <a:extLst>
              <a:ext uri="{FF2B5EF4-FFF2-40B4-BE49-F238E27FC236}">
                <a16:creationId xmlns:a16="http://schemas.microsoft.com/office/drawing/2014/main" id="{CC9B9D88-4A86-D980-34DA-B93655203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152" y="3053325"/>
            <a:ext cx="5182177" cy="3198812"/>
          </a:xfrm>
          <a:prstGeom prst="rect">
            <a:avLst/>
          </a:prstGeom>
        </p:spPr>
      </p:pic>
    </p:spTree>
    <p:extLst>
      <p:ext uri="{BB962C8B-B14F-4D97-AF65-F5344CB8AC3E}">
        <p14:creationId xmlns:p14="http://schemas.microsoft.com/office/powerpoint/2010/main" val="5317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363568" y="211427"/>
            <a:ext cx="5632390" cy="945631"/>
          </a:xfrm>
        </p:spPr>
        <p:txBody>
          <a:bodyPr vert="horz" wrap="square" lIns="0" tIns="0" rIns="0" bIns="0" rtlCol="0" anchor="b" anchorCtr="0">
            <a:normAutofit/>
          </a:bodyPr>
          <a:lstStyle/>
          <a:p>
            <a:pPr>
              <a:lnSpc>
                <a:spcPct val="100000"/>
              </a:lnSpc>
            </a:pPr>
            <a:r>
              <a:rPr lang="en-US" dirty="0"/>
              <a:t>System Architecture </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dirty="0">
              <a:solidFill>
                <a:schemeClr val="tx1">
                  <a:alpha val="80000"/>
                </a:schemeClr>
              </a:solidFill>
            </a:endParaRPr>
          </a:p>
        </p:txBody>
      </p:sp>
      <p:sp>
        <p:nvSpPr>
          <p:cNvPr id="6" name="Rectangle: Rounded Corners 5">
            <a:extLst>
              <a:ext uri="{FF2B5EF4-FFF2-40B4-BE49-F238E27FC236}">
                <a16:creationId xmlns:a16="http://schemas.microsoft.com/office/drawing/2014/main" id="{CE17094D-6254-121A-F122-E551B6B231E7}"/>
              </a:ext>
            </a:extLst>
          </p:cNvPr>
          <p:cNvSpPr/>
          <p:nvPr/>
        </p:nvSpPr>
        <p:spPr>
          <a:xfrm>
            <a:off x="1781175" y="1282520"/>
            <a:ext cx="8439150" cy="503872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Diagram&#10;&#10;Description automatically generated">
            <a:extLst>
              <a:ext uri="{FF2B5EF4-FFF2-40B4-BE49-F238E27FC236}">
                <a16:creationId xmlns:a16="http://schemas.microsoft.com/office/drawing/2014/main" id="{31C9239E-6784-806A-4B15-F20E0ED34A4E}"/>
              </a:ext>
            </a:extLst>
          </p:cNvPr>
          <p:cNvPicPr>
            <a:picLocks noChangeAspect="1"/>
          </p:cNvPicPr>
          <p:nvPr/>
        </p:nvPicPr>
        <p:blipFill>
          <a:blip r:embed="rId2"/>
          <a:stretch>
            <a:fillRect/>
          </a:stretch>
        </p:blipFill>
        <p:spPr>
          <a:xfrm>
            <a:off x="2333625" y="1552304"/>
            <a:ext cx="7384600" cy="4499156"/>
          </a:xfrm>
          <a:prstGeom prst="rect">
            <a:avLst/>
          </a:prstGeom>
        </p:spPr>
      </p:pic>
    </p:spTree>
    <p:extLst>
      <p:ext uri="{BB962C8B-B14F-4D97-AF65-F5344CB8AC3E}">
        <p14:creationId xmlns:p14="http://schemas.microsoft.com/office/powerpoint/2010/main" val="103275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33"/>
          <p:cNvSpPr>
            <a:spLocks noGrp="1" noRot="1" noChangeAspect="1" noMove="1" noResize="1" noEditPoints="1" noAdjustHandles="1" noChangeArrowheads="1" noChangeShapeType="1" noTextEdit="1"/>
          </p:cNvSpPr>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6" name="Oval 35"/>
          <p:cNvSpPr>
            <a:spLocks noGrp="1" noRot="1" noChangeAspect="1" noMove="1" noResize="1" noEditPoints="1" noAdjustHandles="1" noChangeArrowheads="1" noChangeShapeType="1" noTextEdit="1"/>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8" name="Oval 37"/>
          <p:cNvSpPr>
            <a:spLocks noGrp="1" noRot="1" noChangeAspect="1" noMove="1" noResize="1" noEditPoints="1" noAdjustHandles="1" noChangeArrowheads="1" noChangeShapeType="1" noTextEdi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40" name="Group 39"/>
          <p:cNvGrpSpPr>
            <a:grpSpLocks noGrp="1" noUngrp="1" noRot="1" noChangeAspect="1" noMove="1" noResize="1"/>
          </p:cNvGrpSpPr>
          <p:nvPr/>
        </p:nvGrpSpPr>
        <p:grpSpPr>
          <a:xfrm>
            <a:off x="1329952" y="4524379"/>
            <a:ext cx="1980001" cy="1363916"/>
            <a:chOff x="4879602" y="3781429"/>
            <a:chExt cx="1980001" cy="1363916"/>
          </a:xfrm>
        </p:grpSpPr>
        <p:sp>
          <p:nvSpPr>
            <p:cNvPr id="41" name="Freeform: Shape 40"/>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Oval 42"/>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44" name="Oval 43"/>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sp useBgFill="1">
        <p:nvSpPr>
          <p:cNvPr id="46" name="Rectangle 4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6742"/>
            <a:ext cx="12192000" cy="6858000"/>
          </a:xfrm>
        </p:spPr>
      </p:pic>
      <p:sp>
        <p:nvSpPr>
          <p:cNvPr id="48" name="Rectangle 47"/>
          <p:cNvSpPr>
            <a:spLocks noGrp="1" noRot="1" noChangeAspect="1" noMove="1" noResize="1" noEditPoints="1" noAdjustHandles="1" noChangeArrowheads="1" noChangeShapeType="1" noTextEdit="1"/>
          </p:cNvSpPr>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a:spLocks noGrp="1" noRot="1" noChangeAspect="1" noMove="1" noResize="1" noEditPoints="1" noAdjustHandles="1" noChangeArrowheads="1" noChangeShapeType="1" noTextEdit="1"/>
          </p:cNvSpPr>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p:cNvSpPr>
            <a:spLocks noGrp="1"/>
          </p:cNvSpPr>
          <p:nvPr>
            <p:ph type="ctrTitle"/>
          </p:nvPr>
        </p:nvSpPr>
        <p:spPr>
          <a:xfrm>
            <a:off x="404104" y="2188971"/>
            <a:ext cx="6046885" cy="2466573"/>
          </a:xfrm>
        </p:spPr>
        <p:txBody>
          <a:bodyPr vert="horz" wrap="square" lIns="0" tIns="0" rIns="0" bIns="0" rtlCol="0" anchor="b" anchorCtr="0">
            <a:normAutofit/>
          </a:bodyPr>
          <a:lstStyle/>
          <a:p>
            <a:pPr>
              <a:lnSpc>
                <a:spcPct val="100000"/>
              </a:lnSpc>
            </a:pPr>
            <a:r>
              <a:rPr lang="en-US" dirty="0"/>
              <a:t>Phases Description</a:t>
            </a:r>
            <a:endParaRPr lang="en-US" sz="6400" kern="1200" dirty="0">
              <a:solidFill>
                <a:schemeClr val="tx1"/>
              </a:solidFill>
              <a:latin typeface="+mj-lt"/>
              <a:ea typeface="+mj-ea"/>
              <a:cs typeface="+mj-cs"/>
            </a:endParaRPr>
          </a:p>
        </p:txBody>
      </p:sp>
      <p:sp>
        <p:nvSpPr>
          <p:cNvPr id="4" name="Slide Number Placeholder 3"/>
          <p:cNvSpPr>
            <a:spLocks noGrp="1"/>
          </p:cNvSpPr>
          <p:nvPr>
            <p:ph type="sldNum" sz="quarter" idx="12"/>
          </p:nvPr>
        </p:nvSpPr>
        <p:spPr/>
        <p:txBody>
          <a:bodyPr/>
          <a:lstStyle/>
          <a:p>
            <a:fld id="{DBA1B0FB-D917-4C8C-928F-313BD683BF39}"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20" y="202838"/>
            <a:ext cx="5825880" cy="1049188"/>
          </a:xfrm>
        </p:spPr>
        <p:txBody>
          <a:bodyPr/>
          <a:lstStyle/>
          <a:p>
            <a:r>
              <a:rPr lang="en-US" dirty="0"/>
              <a:t>Modeling</a:t>
            </a:r>
          </a:p>
        </p:txBody>
      </p:sp>
      <p:sp>
        <p:nvSpPr>
          <p:cNvPr id="3" name="Content Placeholder 2"/>
          <p:cNvSpPr>
            <a:spLocks noGrp="1"/>
          </p:cNvSpPr>
          <p:nvPr>
            <p:ph idx="1"/>
          </p:nvPr>
        </p:nvSpPr>
        <p:spPr>
          <a:xfrm>
            <a:off x="418110" y="2100023"/>
            <a:ext cx="11223027" cy="4385393"/>
          </a:xfrm>
        </p:spPr>
        <p:txBody>
          <a:bodyPr/>
          <a:lstStyle/>
          <a:p>
            <a:endParaRPr lang="en-US" dirty="0"/>
          </a:p>
          <a:p>
            <a:endParaRPr lang="en-US" dirty="0"/>
          </a:p>
        </p:txBody>
      </p:sp>
      <p:sp>
        <p:nvSpPr>
          <p:cNvPr id="15" name="Slide Number Placeholder 14"/>
          <p:cNvSpPr>
            <a:spLocks noGrp="1"/>
          </p:cNvSpPr>
          <p:nvPr>
            <p:ph type="sldNum" sz="quarter" idx="12"/>
          </p:nvPr>
        </p:nvSpPr>
        <p:spPr>
          <a:xfrm>
            <a:off x="9948863" y="6507212"/>
            <a:ext cx="1692274" cy="153888"/>
          </a:xfrm>
        </p:spPr>
        <p:txBody>
          <a:bodyPr/>
          <a:lstStyle/>
          <a:p>
            <a:fld id="{DBA1B0FB-D917-4C8C-928F-313BD683BF39}" type="slidenum">
              <a:rPr lang="en-US" smtClean="0"/>
              <a:t>13</a:t>
            </a:fld>
            <a:endParaRPr lang="en-US" dirty="0"/>
          </a:p>
        </p:txBody>
      </p:sp>
      <p:sp>
        <p:nvSpPr>
          <p:cNvPr id="6" name="TextBox 5"/>
          <p:cNvSpPr txBox="1"/>
          <p:nvPr/>
        </p:nvSpPr>
        <p:spPr>
          <a:xfrm>
            <a:off x="344114" y="1536591"/>
            <a:ext cx="11371017" cy="4893647"/>
          </a:xfrm>
          <a:prstGeom prst="rect">
            <a:avLst/>
          </a:prstGeom>
          <a:noFill/>
        </p:spPr>
        <p:txBody>
          <a:bodyPr wrap="square">
            <a:spAutoFit/>
          </a:bodyPr>
          <a:lstStyle/>
          <a:p>
            <a:pPr algn="l"/>
            <a:r>
              <a:rPr lang="en-US" sz="2400" dirty="0">
                <a:latin typeface="Walbaum Display (Headings)"/>
              </a:rPr>
              <a:t>Model Planning:</a:t>
            </a:r>
          </a:p>
          <a:p>
            <a:pPr algn="l"/>
            <a:endParaRPr lang="en-US" sz="2400" dirty="0">
              <a:latin typeface="Walbaum Display (Headings)"/>
            </a:endParaRPr>
          </a:p>
          <a:p>
            <a:pPr marL="742950" lvl="1" indent="-285750">
              <a:buFontTx/>
              <a:buChar char="-"/>
            </a:pPr>
            <a:r>
              <a:rPr lang="en-US" sz="2400" dirty="0">
                <a:latin typeface="Walbaum Display (Headings)"/>
              </a:rPr>
              <a:t>In this phase we started to do some research on the available techniques and methods that can help us in our project.</a:t>
            </a:r>
          </a:p>
          <a:p>
            <a:pPr marL="742950" lvl="1" indent="-285750">
              <a:buFontTx/>
              <a:buChar char="-"/>
            </a:pPr>
            <a:r>
              <a:rPr lang="en-US" sz="2400" dirty="0">
                <a:latin typeface="Walbaum Display (Headings)"/>
              </a:rPr>
              <a:t>The most famous methods are: 1- DreamBooth 2- Textual Inversion 3-LoRa 4-Keras-cv method.</a:t>
            </a:r>
          </a:p>
          <a:p>
            <a:pPr marL="742950" lvl="1" indent="-285750">
              <a:buFontTx/>
              <a:buChar char="-"/>
            </a:pPr>
            <a:endParaRPr lang="en-US" sz="2400" dirty="0">
              <a:latin typeface="Walbaum Display (Headings)"/>
            </a:endParaRPr>
          </a:p>
          <a:p>
            <a:r>
              <a:rPr lang="en-US" sz="2400" dirty="0">
                <a:latin typeface="Walbaum Display (Headings)"/>
              </a:rPr>
              <a:t>Model Selection:</a:t>
            </a:r>
          </a:p>
          <a:p>
            <a:endParaRPr lang="en-US" sz="2400" dirty="0">
              <a:latin typeface="Walbaum Display (Headings)"/>
            </a:endParaRPr>
          </a:p>
          <a:p>
            <a:pPr marL="742950" lvl="1" indent="-285750">
              <a:buFontTx/>
              <a:buChar char="-"/>
            </a:pPr>
            <a:r>
              <a:rPr lang="en-US" sz="2400" dirty="0">
                <a:latin typeface="Walbaum Display (Headings)"/>
              </a:rPr>
              <a:t>In this phase we were trying to select the best model we can use for our project that depend on the Stable Diffusion model.</a:t>
            </a:r>
          </a:p>
          <a:p>
            <a:pPr marL="742950" lvl="1" indent="-285750">
              <a:buFontTx/>
              <a:buChar char="-"/>
            </a:pPr>
            <a:r>
              <a:rPr lang="en-US" sz="2400" dirty="0">
                <a:latin typeface="Walbaum Display (Headings)"/>
              </a:rPr>
              <a:t>We decided to go with the Stable Diffusion model because they can generate a wider variety and higher quality of images than GANs.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363568" y="211427"/>
            <a:ext cx="5632390" cy="945631"/>
          </a:xfrm>
        </p:spPr>
        <p:txBody>
          <a:bodyPr vert="horz" wrap="square" lIns="0" tIns="0" rIns="0" bIns="0" rtlCol="0" anchor="b" anchorCtr="0">
            <a:normAutofit/>
          </a:bodyPr>
          <a:lstStyle/>
          <a:p>
            <a:pPr>
              <a:lnSpc>
                <a:spcPct val="100000"/>
              </a:lnSpc>
            </a:pPr>
            <a:r>
              <a:rPr lang="en-US" dirty="0"/>
              <a:t>Model Architecture </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6286ECAB-B96E-F7C0-D1C6-1B50097DB030}"/>
              </a:ext>
            </a:extLst>
          </p:cNvPr>
          <p:cNvPicPr>
            <a:picLocks noChangeAspect="1"/>
          </p:cNvPicPr>
          <p:nvPr/>
        </p:nvPicPr>
        <p:blipFill>
          <a:blip r:embed="rId2"/>
          <a:srcRect/>
          <a:stretch/>
        </p:blipFill>
        <p:spPr>
          <a:xfrm>
            <a:off x="1406170" y="1267662"/>
            <a:ext cx="10033619" cy="5085202"/>
          </a:xfrm>
          <a:custGeom>
            <a:avLst/>
            <a:gdLst/>
            <a:ahLst/>
            <a:cxnLst/>
            <a:rect l="l" t="t" r="r" b="b"/>
            <a:pathLst>
              <a:path w="7090237" h="5759451">
                <a:moveTo>
                  <a:pt x="0" y="0"/>
                </a:moveTo>
                <a:lnTo>
                  <a:pt x="7090237" y="0"/>
                </a:lnTo>
                <a:lnTo>
                  <a:pt x="7090237" y="5759451"/>
                </a:lnTo>
                <a:lnTo>
                  <a:pt x="0" y="5759451"/>
                </a:lnTo>
                <a:close/>
              </a:path>
            </a:pathLst>
          </a:custGeo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dirty="0">
              <a:solidFill>
                <a:schemeClr val="tx1">
                  <a:alpha val="80000"/>
                </a:schemeClr>
              </a:solidFill>
            </a:endParaRPr>
          </a:p>
        </p:txBody>
      </p:sp>
    </p:spTree>
    <p:extLst>
      <p:ext uri="{BB962C8B-B14F-4D97-AF65-F5344CB8AC3E}">
        <p14:creationId xmlns:p14="http://schemas.microsoft.com/office/powerpoint/2010/main" val="384727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8110" y="2100023"/>
            <a:ext cx="11223027" cy="4385393"/>
          </a:xfrm>
        </p:spPr>
        <p:txBody>
          <a:bodyPr/>
          <a:lstStyle/>
          <a:p>
            <a:endParaRPr lang="en-US" dirty="0"/>
          </a:p>
          <a:p>
            <a:endParaRPr lang="en-US" dirty="0"/>
          </a:p>
        </p:txBody>
      </p:sp>
      <p:sp>
        <p:nvSpPr>
          <p:cNvPr id="15" name="Slide Number Placeholder 14"/>
          <p:cNvSpPr>
            <a:spLocks noGrp="1"/>
          </p:cNvSpPr>
          <p:nvPr>
            <p:ph type="sldNum" sz="quarter" idx="12"/>
          </p:nvPr>
        </p:nvSpPr>
        <p:spPr>
          <a:xfrm>
            <a:off x="9948863" y="6507212"/>
            <a:ext cx="1692274" cy="153888"/>
          </a:xfrm>
        </p:spPr>
        <p:txBody>
          <a:bodyPr/>
          <a:lstStyle/>
          <a:p>
            <a:fld id="{DBA1B0FB-D917-4C8C-928F-313BD683BF39}" type="slidenum">
              <a:rPr lang="en-US" smtClean="0"/>
              <a:t>15</a:t>
            </a:fld>
            <a:endParaRPr lang="en-US" dirty="0"/>
          </a:p>
        </p:txBody>
      </p:sp>
      <p:sp>
        <p:nvSpPr>
          <p:cNvPr id="6" name="TextBox 5"/>
          <p:cNvSpPr txBox="1"/>
          <p:nvPr/>
        </p:nvSpPr>
        <p:spPr>
          <a:xfrm>
            <a:off x="270120" y="630771"/>
            <a:ext cx="11371017" cy="4801314"/>
          </a:xfrm>
          <a:prstGeom prst="rect">
            <a:avLst/>
          </a:prstGeom>
          <a:noFill/>
        </p:spPr>
        <p:txBody>
          <a:bodyPr wrap="square">
            <a:spAutoFit/>
          </a:bodyPr>
          <a:lstStyle/>
          <a:p>
            <a:r>
              <a:rPr lang="en-US" sz="2400" dirty="0">
                <a:latin typeface="Walbaum Display (Headings)"/>
              </a:rPr>
              <a:t>Model Implementation:</a:t>
            </a:r>
          </a:p>
          <a:p>
            <a:endParaRPr lang="en-US" sz="2400" dirty="0">
              <a:latin typeface="Walbaum Display (Headings)"/>
            </a:endParaRPr>
          </a:p>
          <a:p>
            <a:pPr marL="742950" lvl="1" indent="-285750">
              <a:buFontTx/>
              <a:buChar char="-"/>
            </a:pPr>
            <a:r>
              <a:rPr lang="en-US" sz="2400" dirty="0">
                <a:latin typeface="Walbaum Display (Headings)"/>
              </a:rPr>
              <a:t>In this phase we started to implement the model and started to tune its hyperparameters to be more biased to our project objective. </a:t>
            </a:r>
          </a:p>
          <a:p>
            <a:pPr marL="742950" lvl="1" indent="-285750">
              <a:buFontTx/>
              <a:buChar char="-"/>
            </a:pPr>
            <a:endParaRPr lang="en-US" sz="2400" dirty="0">
              <a:latin typeface="Walbaum Display (Headings)"/>
            </a:endParaRPr>
          </a:p>
          <a:p>
            <a:r>
              <a:rPr lang="en-US" sz="2400" dirty="0">
                <a:latin typeface="Walbaum Display (Headings)"/>
              </a:rPr>
              <a:t>Model Training:</a:t>
            </a:r>
          </a:p>
          <a:p>
            <a:endParaRPr lang="en-US" sz="2400" dirty="0">
              <a:latin typeface="Walbaum Display (Headings)"/>
            </a:endParaRPr>
          </a:p>
          <a:p>
            <a:pPr marL="742950" lvl="1" indent="-285750">
              <a:buFontTx/>
              <a:buChar char="-"/>
            </a:pPr>
            <a:r>
              <a:rPr lang="en-US" sz="2400" dirty="0">
                <a:latin typeface="Walbaum Display (Headings)"/>
              </a:rPr>
              <a:t>In this phase we started the training process by giving the model our dataset after we tuned the hyperparameters.</a:t>
            </a:r>
          </a:p>
          <a:p>
            <a:pPr marL="742950" lvl="1" indent="-285750">
              <a:buFontTx/>
              <a:buChar char="-"/>
            </a:pPr>
            <a:r>
              <a:rPr lang="en-US" sz="2400" dirty="0">
                <a:latin typeface="Walbaum Display (Headings)"/>
              </a:rPr>
              <a:t>We trained the model for 90+ epochs.</a:t>
            </a:r>
          </a:p>
          <a:p>
            <a:pPr lvl="1"/>
            <a:endParaRPr lang="en-US" sz="2400" dirty="0"/>
          </a:p>
          <a:p>
            <a:pPr marL="285750" indent="-285750">
              <a:buFontTx/>
              <a:buChar char="-"/>
            </a:pPr>
            <a:endParaRPr lang="en-US" sz="2400" dirty="0"/>
          </a:p>
          <a:p>
            <a:pPr algn="l"/>
            <a:endParaRPr 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910" y="418676"/>
            <a:ext cx="5452719" cy="791999"/>
          </a:xfrm>
        </p:spPr>
        <p:txBody>
          <a:bodyPr vert="horz" wrap="square" lIns="0" tIns="0" rIns="0" bIns="0" rtlCol="0" anchor="b" anchorCtr="0">
            <a:normAutofit/>
          </a:bodyPr>
          <a:lstStyle/>
          <a:p>
            <a:pPr>
              <a:lnSpc>
                <a:spcPct val="100000"/>
              </a:lnSpc>
            </a:pPr>
            <a:r>
              <a:rPr lang="en-US" sz="3600" dirty="0"/>
              <a:t>Data Preprocessing </a:t>
            </a:r>
          </a:p>
        </p:txBody>
      </p:sp>
      <p:pic>
        <p:nvPicPr>
          <p:cNvPr id="9" name="Picture 8" descr="A person in a white dress&#10;&#10;Description automatically generated">
            <a:extLst>
              <a:ext uri="{FF2B5EF4-FFF2-40B4-BE49-F238E27FC236}">
                <a16:creationId xmlns:a16="http://schemas.microsoft.com/office/drawing/2014/main" id="{8ABE42FF-8742-1415-DF50-5878C66AC9CE}"/>
              </a:ext>
            </a:extLst>
          </p:cNvPr>
          <p:cNvPicPr>
            <a:picLocks noChangeAspect="1"/>
          </p:cNvPicPr>
          <p:nvPr/>
        </p:nvPicPr>
        <p:blipFill>
          <a:blip r:embed="rId2"/>
          <a:stretch>
            <a:fillRect/>
          </a:stretch>
        </p:blipFill>
        <p:spPr>
          <a:xfrm>
            <a:off x="6845578" y="549276"/>
            <a:ext cx="1853128" cy="2771774"/>
          </a:xfrm>
          <a:custGeom>
            <a:avLst/>
            <a:gdLst/>
            <a:ahLst/>
            <a:cxnLst/>
            <a:rect l="l" t="t" r="r" b="b"/>
            <a:pathLst>
              <a:path w="2543346" h="2879726">
                <a:moveTo>
                  <a:pt x="0" y="0"/>
                </a:moveTo>
                <a:lnTo>
                  <a:pt x="2543346" y="0"/>
                </a:lnTo>
                <a:lnTo>
                  <a:pt x="2543346" y="2879726"/>
                </a:lnTo>
                <a:lnTo>
                  <a:pt x="0" y="2879726"/>
                </a:lnTo>
                <a:close/>
              </a:path>
            </a:pathLst>
          </a:custGeom>
        </p:spPr>
      </p:pic>
      <p:pic>
        <p:nvPicPr>
          <p:cNvPr id="5" name="Picture 4" descr="A person wearing a black shirt&#10;&#10;Description automatically generated">
            <a:extLst>
              <a:ext uri="{FF2B5EF4-FFF2-40B4-BE49-F238E27FC236}">
                <a16:creationId xmlns:a16="http://schemas.microsoft.com/office/drawing/2014/main" id="{89874503-EA0D-B349-541E-DA91497EA222}"/>
              </a:ext>
            </a:extLst>
          </p:cNvPr>
          <p:cNvPicPr>
            <a:picLocks noChangeAspect="1"/>
          </p:cNvPicPr>
          <p:nvPr/>
        </p:nvPicPr>
        <p:blipFill>
          <a:blip r:embed="rId3"/>
          <a:stretch>
            <a:fillRect/>
          </a:stretch>
        </p:blipFill>
        <p:spPr>
          <a:xfrm>
            <a:off x="9378083" y="549275"/>
            <a:ext cx="2090709" cy="2771774"/>
          </a:xfrm>
          <a:custGeom>
            <a:avLst/>
            <a:gdLst/>
            <a:ahLst/>
            <a:cxnLst/>
            <a:rect l="l" t="t" r="r" b="b"/>
            <a:pathLst>
              <a:path w="2543346" h="2879726">
                <a:moveTo>
                  <a:pt x="0" y="0"/>
                </a:moveTo>
                <a:lnTo>
                  <a:pt x="2543346" y="0"/>
                </a:lnTo>
                <a:lnTo>
                  <a:pt x="2543346" y="2879726"/>
                </a:lnTo>
                <a:lnTo>
                  <a:pt x="0" y="2879726"/>
                </a:lnTo>
                <a:close/>
              </a:path>
            </a:pathLst>
          </a:custGeom>
        </p:spPr>
      </p:pic>
      <p:sp>
        <p:nvSpPr>
          <p:cNvPr id="4" name="TextBox 3"/>
          <p:cNvSpPr txBox="1"/>
          <p:nvPr/>
        </p:nvSpPr>
        <p:spPr>
          <a:xfrm>
            <a:off x="344220" y="1305189"/>
            <a:ext cx="6085552" cy="5472643"/>
          </a:xfrm>
          <a:prstGeom prst="rect">
            <a:avLst/>
          </a:prstGeom>
        </p:spPr>
        <p:txBody>
          <a:bodyPr vert="horz" wrap="square" lIns="0" tIns="0" rIns="0" bIns="0" rtlCol="0" anchor="t">
            <a:normAutofit fontScale="32500" lnSpcReduction="20000"/>
          </a:bodyPr>
          <a:lstStyle/>
          <a:p>
            <a:pPr indent="-228600">
              <a:spcAft>
                <a:spcPts val="800"/>
              </a:spcAft>
              <a:buFont typeface="Arial" panose="020B0604020202020204" pitchFamily="34" charset="0"/>
              <a:buChar char="•"/>
            </a:pPr>
            <a:endParaRPr lang="en-US" sz="1200" dirty="0">
              <a:solidFill>
                <a:srgbClr val="FFFFFF"/>
              </a:solidFill>
              <a:latin typeface="+mj-lt"/>
            </a:endParaRPr>
          </a:p>
          <a:p>
            <a:pPr marL="800100" lvl="1" indent="-228600">
              <a:spcAft>
                <a:spcPts val="800"/>
              </a:spcAft>
              <a:buFont typeface="Arial" panose="020B0604020202020204" pitchFamily="34" charset="0"/>
              <a:buChar char="•"/>
            </a:pPr>
            <a:r>
              <a:rPr lang="en-US" sz="7400" dirty="0">
                <a:solidFill>
                  <a:srgbClr val="FFFFFF"/>
                </a:solidFill>
                <a:latin typeface="+mj-lt"/>
              </a:rPr>
              <a:t>Preprocessing on images:</a:t>
            </a:r>
          </a:p>
          <a:p>
            <a:pPr marL="1031875" lvl="2" indent="-234950">
              <a:spcAft>
                <a:spcPts val="800"/>
              </a:spcAft>
              <a:buFont typeface="Walbaum Display" panose="02070503090703020303" pitchFamily="18" charset="0"/>
              <a:buChar char="-"/>
            </a:pPr>
            <a:r>
              <a:rPr lang="en-US" sz="7400" dirty="0">
                <a:solidFill>
                  <a:srgbClr val="FFFFFF"/>
                </a:solidFill>
                <a:latin typeface="+mj-lt"/>
              </a:rPr>
              <a:t> Background removal.</a:t>
            </a:r>
          </a:p>
          <a:p>
            <a:pPr marL="1031875" lvl="2" indent="-234950">
              <a:spcAft>
                <a:spcPts val="800"/>
              </a:spcAft>
              <a:buFont typeface="Walbaum Display" panose="02070503090703020303" pitchFamily="18" charset="0"/>
              <a:buChar char="-"/>
            </a:pPr>
            <a:r>
              <a:rPr lang="en-US" sz="7400" dirty="0">
                <a:solidFill>
                  <a:srgbClr val="FFFFFF"/>
                </a:solidFill>
                <a:latin typeface="+mj-lt"/>
              </a:rPr>
              <a:t> Face segmentation.</a:t>
            </a:r>
          </a:p>
          <a:p>
            <a:pPr lvl="2" indent="-228600">
              <a:spcAft>
                <a:spcPts val="800"/>
              </a:spcAft>
              <a:buFont typeface="Arial" panose="020B0604020202020204" pitchFamily="34" charset="0"/>
              <a:buChar char="•"/>
            </a:pPr>
            <a:endParaRPr lang="en-US" sz="7400" dirty="0">
              <a:solidFill>
                <a:srgbClr val="FFFFFF"/>
              </a:solidFill>
              <a:latin typeface="+mj-lt"/>
            </a:endParaRPr>
          </a:p>
          <a:p>
            <a:pPr marL="800100" lvl="1" indent="-228600">
              <a:spcAft>
                <a:spcPts val="800"/>
              </a:spcAft>
              <a:buFont typeface="Arial" panose="020B0604020202020204" pitchFamily="34" charset="0"/>
              <a:buChar char="•"/>
            </a:pPr>
            <a:r>
              <a:rPr lang="en-US" sz="7400" dirty="0">
                <a:solidFill>
                  <a:srgbClr val="FFFFFF"/>
                </a:solidFill>
                <a:latin typeface="+mj-lt"/>
              </a:rPr>
              <a:t>Description preprocessing (summarization):</a:t>
            </a:r>
          </a:p>
          <a:p>
            <a:pPr marL="1089025" lvl="1" indent="-292100">
              <a:spcAft>
                <a:spcPts val="800"/>
              </a:spcAft>
              <a:buFont typeface="Walbaum Display" panose="02070503090703020303" pitchFamily="18" charset="0"/>
              <a:buChar char="-"/>
            </a:pPr>
            <a:r>
              <a:rPr lang="en-US" sz="7400" dirty="0">
                <a:solidFill>
                  <a:srgbClr val="FFFFFF"/>
                </a:solidFill>
                <a:latin typeface="+mj-lt"/>
              </a:rPr>
              <a:t>Summarize the text prompt by getting the most important sentences in the description, enter the output of step 1 to T5-transformer to summarize the description according to the meaning of the entered sentences.</a:t>
            </a:r>
            <a:br>
              <a:rPr lang="en-US" sz="7400" dirty="0">
                <a:solidFill>
                  <a:srgbClr val="FFFFFF"/>
                </a:solidFill>
              </a:rPr>
            </a:br>
            <a:endParaRPr lang="en-US" sz="7400" dirty="0">
              <a:solidFill>
                <a:srgbClr val="FFFFFF"/>
              </a:solidFill>
            </a:endParaRPr>
          </a:p>
        </p:txBody>
      </p:sp>
      <p:pic>
        <p:nvPicPr>
          <p:cNvPr id="11" name="Picture 10" descr="A person in a white dress&#10;&#10;Description automatically generated">
            <a:extLst>
              <a:ext uri="{FF2B5EF4-FFF2-40B4-BE49-F238E27FC236}">
                <a16:creationId xmlns:a16="http://schemas.microsoft.com/office/drawing/2014/main" id="{1FBE674D-0F83-4D46-B685-F284FBA21343}"/>
              </a:ext>
            </a:extLst>
          </p:cNvPr>
          <p:cNvPicPr>
            <a:picLocks noChangeAspect="1"/>
          </p:cNvPicPr>
          <p:nvPr/>
        </p:nvPicPr>
        <p:blipFill>
          <a:blip r:embed="rId4"/>
          <a:stretch>
            <a:fillRect/>
          </a:stretch>
        </p:blipFill>
        <p:spPr>
          <a:xfrm>
            <a:off x="6631234" y="3536950"/>
            <a:ext cx="2281816" cy="2771776"/>
          </a:xfrm>
          <a:custGeom>
            <a:avLst/>
            <a:gdLst/>
            <a:ahLst/>
            <a:cxnLst/>
            <a:rect l="l" t="t" r="r" b="b"/>
            <a:pathLst>
              <a:path w="2543346" h="2879726">
                <a:moveTo>
                  <a:pt x="0" y="0"/>
                </a:moveTo>
                <a:lnTo>
                  <a:pt x="2543346" y="0"/>
                </a:lnTo>
                <a:lnTo>
                  <a:pt x="2543346" y="2879726"/>
                </a:lnTo>
                <a:lnTo>
                  <a:pt x="0" y="2879726"/>
                </a:lnTo>
                <a:close/>
              </a:path>
            </a:pathLst>
          </a:custGeom>
        </p:spPr>
      </p:pic>
      <p:pic>
        <p:nvPicPr>
          <p:cNvPr id="7" name="Picture 6" descr="A person wearing a black shirt&#10;&#10;Description automatically generated">
            <a:extLst>
              <a:ext uri="{FF2B5EF4-FFF2-40B4-BE49-F238E27FC236}">
                <a16:creationId xmlns:a16="http://schemas.microsoft.com/office/drawing/2014/main" id="{B7E75114-6168-1C1E-0F52-428D40160AEE}"/>
              </a:ext>
            </a:extLst>
          </p:cNvPr>
          <p:cNvPicPr>
            <a:picLocks noChangeAspect="1"/>
          </p:cNvPicPr>
          <p:nvPr/>
        </p:nvPicPr>
        <p:blipFill>
          <a:blip r:embed="rId5"/>
          <a:stretch>
            <a:fillRect/>
          </a:stretch>
        </p:blipFill>
        <p:spPr>
          <a:xfrm>
            <a:off x="9205740" y="3778494"/>
            <a:ext cx="2435396" cy="2288685"/>
          </a:xfrm>
          <a:custGeom>
            <a:avLst/>
            <a:gdLst/>
            <a:ahLst/>
            <a:cxnLst/>
            <a:rect l="l" t="t" r="r" b="b"/>
            <a:pathLst>
              <a:path w="2543344" h="2879726">
                <a:moveTo>
                  <a:pt x="0" y="0"/>
                </a:moveTo>
                <a:lnTo>
                  <a:pt x="2543344" y="0"/>
                </a:lnTo>
                <a:lnTo>
                  <a:pt x="2543344" y="2879726"/>
                </a:lnTo>
                <a:lnTo>
                  <a:pt x="0" y="2879726"/>
                </a:lnTo>
                <a:close/>
              </a:path>
            </a:pathLst>
          </a:custGeom>
        </p:spPr>
      </p:pic>
      <p:sp>
        <p:nvSpPr>
          <p:cNvPr id="15" name="Slide Number Placeholder 14"/>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0187"/>
            <a:ext cx="8057954" cy="830997"/>
          </a:xfrm>
        </p:spPr>
        <p:txBody>
          <a:bodyPr/>
          <a:lstStyle/>
          <a:p>
            <a:br>
              <a:rPr lang="en-US" sz="3200" b="1" dirty="0">
                <a:latin typeface="Walbaum Display" panose="02070503090703020303" pitchFamily="18" charset="0"/>
              </a:rPr>
            </a:br>
            <a:r>
              <a:rPr lang="en-US" sz="3200" b="1" dirty="0">
                <a:latin typeface="Walbaum Display" panose="02070503090703020303" pitchFamily="18" charset="0"/>
              </a:rPr>
              <a:t>  </a:t>
            </a:r>
            <a:r>
              <a:rPr lang="en-US" sz="3600" dirty="0">
                <a:latin typeface="Walbaum Display" panose="02070503090703020303" pitchFamily="18" charset="0"/>
              </a:rPr>
              <a:t>Front End Design</a:t>
            </a:r>
          </a:p>
        </p:txBody>
      </p:sp>
      <p:sp>
        <p:nvSpPr>
          <p:cNvPr id="3" name="Content Placeholder 2"/>
          <p:cNvSpPr>
            <a:spLocks noGrp="1"/>
          </p:cNvSpPr>
          <p:nvPr>
            <p:ph idx="1"/>
          </p:nvPr>
        </p:nvSpPr>
        <p:spPr>
          <a:xfrm>
            <a:off x="418110" y="2100023"/>
            <a:ext cx="3565525" cy="4385393"/>
          </a:xfrm>
        </p:spPr>
        <p:txBody>
          <a:bodyPr/>
          <a:lstStyle/>
          <a:p>
            <a:endParaRPr lang="en-US" dirty="0"/>
          </a:p>
          <a:p>
            <a:endParaRPr lang="en-US" dirty="0"/>
          </a:p>
        </p:txBody>
      </p:sp>
      <p:sp>
        <p:nvSpPr>
          <p:cNvPr id="15" name="Slide Number Placeholder 14"/>
          <p:cNvSpPr>
            <a:spLocks noGrp="1"/>
          </p:cNvSpPr>
          <p:nvPr>
            <p:ph type="sldNum" sz="quarter" idx="12"/>
          </p:nvPr>
        </p:nvSpPr>
        <p:spPr>
          <a:xfrm>
            <a:off x="9948863" y="6507212"/>
            <a:ext cx="1692274" cy="153888"/>
          </a:xfrm>
        </p:spPr>
        <p:txBody>
          <a:bodyPr/>
          <a:lstStyle/>
          <a:p>
            <a:fld id="{DBA1B0FB-D917-4C8C-928F-313BD683BF39}" type="slidenum">
              <a:rPr lang="en-US" smtClean="0"/>
              <a:t>17</a:t>
            </a:fld>
            <a:endParaRPr lang="en-US" dirty="0"/>
          </a:p>
        </p:txBody>
      </p:sp>
      <p:sp>
        <p:nvSpPr>
          <p:cNvPr id="4" name="TextBox 3"/>
          <p:cNvSpPr txBox="1"/>
          <p:nvPr/>
        </p:nvSpPr>
        <p:spPr>
          <a:xfrm>
            <a:off x="432177" y="2114091"/>
            <a:ext cx="11223027" cy="830997"/>
          </a:xfrm>
          <a:prstGeom prst="rect">
            <a:avLst/>
          </a:prstGeom>
          <a:noFill/>
        </p:spPr>
        <p:txBody>
          <a:bodyPr wrap="square" rtlCol="0">
            <a:spAutoFit/>
          </a:bodyPr>
          <a:lstStyle/>
          <a:p>
            <a:endParaRPr lang="en-US" sz="2400" b="1" dirty="0"/>
          </a:p>
          <a:p>
            <a:pPr lvl="1"/>
            <a:endParaRPr lang="en-US" sz="2400" b="1" dirty="0"/>
          </a:p>
        </p:txBody>
      </p:sp>
      <p:pic>
        <p:nvPicPr>
          <p:cNvPr id="9" name="Picture 8" descr="Graphical user interface, text, application&#10;&#10;Description automatically generated"/>
          <p:cNvPicPr>
            <a:picLocks noChangeAspect="1"/>
          </p:cNvPicPr>
          <p:nvPr/>
        </p:nvPicPr>
        <p:blipFill rotWithShape="1">
          <a:blip r:embed="rId3"/>
          <a:srcRect t="4432"/>
          <a:stretch>
            <a:fillRect/>
          </a:stretch>
        </p:blipFill>
        <p:spPr>
          <a:xfrm>
            <a:off x="2524979" y="1450396"/>
            <a:ext cx="2337934" cy="4844081"/>
          </a:xfrm>
          <a:prstGeom prst="rect">
            <a:avLst/>
          </a:prstGeom>
        </p:spPr>
      </p:pic>
      <p:pic>
        <p:nvPicPr>
          <p:cNvPr id="11" name="Picture 10" descr="Graphical user interface, text, application&#10;&#10;Description automatically generated"/>
          <p:cNvPicPr>
            <a:picLocks noChangeAspect="1"/>
          </p:cNvPicPr>
          <p:nvPr/>
        </p:nvPicPr>
        <p:blipFill rotWithShape="1">
          <a:blip r:embed="rId4"/>
          <a:srcRect t="4537"/>
          <a:stretch>
            <a:fillRect/>
          </a:stretch>
        </p:blipFill>
        <p:spPr>
          <a:xfrm>
            <a:off x="9699419" y="1450395"/>
            <a:ext cx="2357180" cy="4844082"/>
          </a:xfrm>
          <a:prstGeom prst="rect">
            <a:avLst/>
          </a:prstGeom>
        </p:spPr>
      </p:pic>
      <p:pic>
        <p:nvPicPr>
          <p:cNvPr id="16" name="Picture 15" descr="Graphical user interface, application&#10;&#10;Description automatically generated"/>
          <p:cNvPicPr>
            <a:picLocks noChangeAspect="1"/>
          </p:cNvPicPr>
          <p:nvPr/>
        </p:nvPicPr>
        <p:blipFill rotWithShape="1">
          <a:blip r:embed="rId5"/>
          <a:srcRect t="4807"/>
          <a:stretch>
            <a:fillRect/>
          </a:stretch>
        </p:blipFill>
        <p:spPr>
          <a:xfrm>
            <a:off x="4934432" y="1450395"/>
            <a:ext cx="2347146" cy="4844082"/>
          </a:xfrm>
          <a:prstGeom prst="rect">
            <a:avLst/>
          </a:prstGeom>
        </p:spPr>
      </p:pic>
      <p:pic>
        <p:nvPicPr>
          <p:cNvPr id="18" name="Picture 17" descr="A picture containing logo&#10;&#10;Description automatically generated"/>
          <p:cNvPicPr>
            <a:picLocks noChangeAspect="1"/>
          </p:cNvPicPr>
          <p:nvPr/>
        </p:nvPicPr>
        <p:blipFill rotWithShape="1">
          <a:blip r:embed="rId6"/>
          <a:srcRect t="2871"/>
          <a:stretch>
            <a:fillRect/>
          </a:stretch>
        </p:blipFill>
        <p:spPr>
          <a:xfrm>
            <a:off x="135401" y="1450396"/>
            <a:ext cx="2300362" cy="4844081"/>
          </a:xfrm>
          <a:prstGeom prst="rect">
            <a:avLst/>
          </a:prstGeom>
        </p:spPr>
      </p:pic>
      <p:pic>
        <p:nvPicPr>
          <p:cNvPr id="7" name="Picture 6" descr="A person in a white dress&#10;&#10;Description automatically generated">
            <a:extLst>
              <a:ext uri="{FF2B5EF4-FFF2-40B4-BE49-F238E27FC236}">
                <a16:creationId xmlns:a16="http://schemas.microsoft.com/office/drawing/2014/main" id="{360066E2-E7C5-A40F-BB52-155E35DEDEE4}"/>
              </a:ext>
            </a:extLst>
          </p:cNvPr>
          <p:cNvPicPr>
            <a:picLocks noChangeAspect="1"/>
          </p:cNvPicPr>
          <p:nvPr/>
        </p:nvPicPr>
        <p:blipFill rotWithShape="1">
          <a:blip r:embed="rId7"/>
          <a:srcRect t="4372"/>
          <a:stretch/>
        </p:blipFill>
        <p:spPr>
          <a:xfrm>
            <a:off x="7321531" y="1450395"/>
            <a:ext cx="2337934" cy="484408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5354"/>
            <a:ext cx="8057954" cy="830997"/>
          </a:xfrm>
        </p:spPr>
        <p:txBody>
          <a:bodyPr/>
          <a:lstStyle/>
          <a:p>
            <a:r>
              <a:rPr lang="en-US" sz="3200" b="1" dirty="0">
                <a:latin typeface="+mn-lt"/>
              </a:rPr>
              <a:t>  </a:t>
            </a:r>
            <a:br>
              <a:rPr lang="en-US" sz="3200" b="1" dirty="0">
                <a:latin typeface="+mn-lt"/>
              </a:rPr>
            </a:br>
            <a:r>
              <a:rPr lang="en-US" sz="3200" b="1" dirty="0">
                <a:latin typeface="+mn-lt"/>
              </a:rPr>
              <a:t>  </a:t>
            </a:r>
            <a:r>
              <a:rPr lang="en-US" sz="3600" dirty="0"/>
              <a:t>Backend End Implementation</a:t>
            </a:r>
          </a:p>
        </p:txBody>
      </p:sp>
      <p:sp>
        <p:nvSpPr>
          <p:cNvPr id="3" name="Content Placeholder 2"/>
          <p:cNvSpPr>
            <a:spLocks noGrp="1"/>
          </p:cNvSpPr>
          <p:nvPr>
            <p:ph idx="1"/>
          </p:nvPr>
        </p:nvSpPr>
        <p:spPr>
          <a:xfrm>
            <a:off x="418110" y="2100023"/>
            <a:ext cx="3565525" cy="4385393"/>
          </a:xfrm>
        </p:spPr>
        <p:txBody>
          <a:bodyPr/>
          <a:lstStyle/>
          <a:p>
            <a:endParaRPr lang="en-US" dirty="0"/>
          </a:p>
          <a:p>
            <a:endParaRPr lang="en-US" dirty="0"/>
          </a:p>
        </p:txBody>
      </p:sp>
      <p:sp>
        <p:nvSpPr>
          <p:cNvPr id="15" name="Slide Number Placeholder 14"/>
          <p:cNvSpPr>
            <a:spLocks noGrp="1"/>
          </p:cNvSpPr>
          <p:nvPr>
            <p:ph type="sldNum" sz="quarter" idx="12"/>
          </p:nvPr>
        </p:nvSpPr>
        <p:spPr>
          <a:xfrm>
            <a:off x="9948863" y="6507212"/>
            <a:ext cx="1692274" cy="153888"/>
          </a:xfrm>
        </p:spPr>
        <p:txBody>
          <a:bodyPr/>
          <a:lstStyle/>
          <a:p>
            <a:fld id="{DBA1B0FB-D917-4C8C-928F-313BD683BF39}" type="slidenum">
              <a:rPr lang="en-US" smtClean="0"/>
              <a:t>18</a:t>
            </a:fld>
            <a:endParaRPr lang="en-US" dirty="0"/>
          </a:p>
        </p:txBody>
      </p:sp>
      <p:sp>
        <p:nvSpPr>
          <p:cNvPr id="4" name="TextBox 3"/>
          <p:cNvSpPr txBox="1"/>
          <p:nvPr/>
        </p:nvSpPr>
        <p:spPr>
          <a:xfrm>
            <a:off x="479493" y="1556014"/>
            <a:ext cx="11223027" cy="830997"/>
          </a:xfrm>
          <a:prstGeom prst="rect">
            <a:avLst/>
          </a:prstGeom>
          <a:noFill/>
        </p:spPr>
        <p:txBody>
          <a:bodyPr wrap="square" rtlCol="0">
            <a:spAutoFit/>
          </a:bodyPr>
          <a:lstStyle/>
          <a:p>
            <a:endParaRPr lang="en-US" sz="2400" b="1" dirty="0"/>
          </a:p>
          <a:p>
            <a:pPr lvl="1"/>
            <a:endParaRPr lang="en-US" sz="2400" b="1" dirty="0"/>
          </a:p>
        </p:txBody>
      </p:sp>
      <p:sp>
        <p:nvSpPr>
          <p:cNvPr id="5" name="TextBox 4"/>
          <p:cNvSpPr txBox="1"/>
          <p:nvPr/>
        </p:nvSpPr>
        <p:spPr>
          <a:xfrm>
            <a:off x="213639" y="2012636"/>
            <a:ext cx="5314963"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MVC modular design pattern</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Sign with Google</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Connecting to models by REST API</a:t>
            </a:r>
          </a:p>
          <a:p>
            <a:r>
              <a:rPr lang="en-US" sz="2400" dirty="0">
                <a:latin typeface="+mj-lt"/>
              </a:rPr>
              <a:t> </a:t>
            </a:r>
          </a:p>
          <a:p>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12" name="Picture 11" descr="Diagram&#10;&#10;Description automatically generated with medium confidence"/>
          <p:cNvPicPr>
            <a:picLocks noChangeAspect="1"/>
          </p:cNvPicPr>
          <p:nvPr/>
        </p:nvPicPr>
        <p:blipFill>
          <a:blip r:embed="rId2"/>
          <a:stretch>
            <a:fillRect/>
          </a:stretch>
        </p:blipFill>
        <p:spPr>
          <a:xfrm>
            <a:off x="6096000" y="1350499"/>
            <a:ext cx="5214425" cy="424194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5354"/>
            <a:ext cx="8057954" cy="830997"/>
          </a:xfrm>
        </p:spPr>
        <p:txBody>
          <a:bodyPr/>
          <a:lstStyle/>
          <a:p>
            <a:r>
              <a:rPr lang="en-US" sz="3200" b="1" dirty="0">
                <a:latin typeface="+mn-lt"/>
              </a:rPr>
              <a:t>  </a:t>
            </a:r>
            <a:br>
              <a:rPr lang="en-US" sz="3200" b="1" dirty="0">
                <a:latin typeface="+mn-lt"/>
              </a:rPr>
            </a:br>
            <a:r>
              <a:rPr lang="en-US" sz="3200" b="1" dirty="0">
                <a:latin typeface="+mn-lt"/>
              </a:rPr>
              <a:t>  </a:t>
            </a:r>
            <a:r>
              <a:rPr lang="en-US" sz="3600" dirty="0"/>
              <a:t>Backend End Implementation</a:t>
            </a:r>
          </a:p>
        </p:txBody>
      </p:sp>
      <p:sp>
        <p:nvSpPr>
          <p:cNvPr id="3" name="Content Placeholder 2"/>
          <p:cNvSpPr>
            <a:spLocks noGrp="1"/>
          </p:cNvSpPr>
          <p:nvPr>
            <p:ph idx="1"/>
          </p:nvPr>
        </p:nvSpPr>
        <p:spPr>
          <a:xfrm>
            <a:off x="418110" y="2100023"/>
            <a:ext cx="3565525" cy="4385393"/>
          </a:xfrm>
        </p:spPr>
        <p:txBody>
          <a:bodyPr/>
          <a:lstStyle/>
          <a:p>
            <a:endParaRPr lang="en-US" dirty="0"/>
          </a:p>
          <a:p>
            <a:endParaRPr lang="en-US" dirty="0"/>
          </a:p>
        </p:txBody>
      </p:sp>
      <p:sp>
        <p:nvSpPr>
          <p:cNvPr id="15" name="Slide Number Placeholder 14"/>
          <p:cNvSpPr>
            <a:spLocks noGrp="1"/>
          </p:cNvSpPr>
          <p:nvPr>
            <p:ph type="sldNum" sz="quarter" idx="12"/>
          </p:nvPr>
        </p:nvSpPr>
        <p:spPr>
          <a:xfrm>
            <a:off x="9948863" y="6507212"/>
            <a:ext cx="1692274" cy="153888"/>
          </a:xfrm>
        </p:spPr>
        <p:txBody>
          <a:bodyPr/>
          <a:lstStyle/>
          <a:p>
            <a:fld id="{DBA1B0FB-D917-4C8C-928F-313BD683BF39}" type="slidenum">
              <a:rPr lang="en-US" smtClean="0"/>
              <a:t>19</a:t>
            </a:fld>
            <a:endParaRPr lang="en-US" dirty="0"/>
          </a:p>
        </p:txBody>
      </p:sp>
      <p:sp>
        <p:nvSpPr>
          <p:cNvPr id="4" name="TextBox 3"/>
          <p:cNvSpPr txBox="1"/>
          <p:nvPr/>
        </p:nvSpPr>
        <p:spPr>
          <a:xfrm>
            <a:off x="479493" y="1556014"/>
            <a:ext cx="11223027" cy="830997"/>
          </a:xfrm>
          <a:prstGeom prst="rect">
            <a:avLst/>
          </a:prstGeom>
          <a:noFill/>
        </p:spPr>
        <p:txBody>
          <a:bodyPr wrap="square" rtlCol="0">
            <a:spAutoFit/>
          </a:bodyPr>
          <a:lstStyle/>
          <a:p>
            <a:endParaRPr lang="en-US" sz="2400" b="1" dirty="0"/>
          </a:p>
          <a:p>
            <a:pPr lvl="1"/>
            <a:endParaRPr lang="en-US" sz="2400" b="1" dirty="0"/>
          </a:p>
        </p:txBody>
      </p:sp>
      <p:sp>
        <p:nvSpPr>
          <p:cNvPr id="5" name="TextBox 4"/>
          <p:cNvSpPr txBox="1"/>
          <p:nvPr/>
        </p:nvSpPr>
        <p:spPr>
          <a:xfrm>
            <a:off x="171436" y="1912236"/>
            <a:ext cx="5314963" cy="2677656"/>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Saving  previous work of each user and Feedbacks using Firebase real-time database.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9" name="Picture 8" descr="Graphical user interface, text, application&#10;&#10;Description automatically generated">
            <a:extLst>
              <a:ext uri="{FF2B5EF4-FFF2-40B4-BE49-F238E27FC236}">
                <a16:creationId xmlns:a16="http://schemas.microsoft.com/office/drawing/2014/main" id="{5D8DC92C-CECE-3F5E-CED3-B1D06C25E0EA}"/>
              </a:ext>
            </a:extLst>
          </p:cNvPr>
          <p:cNvPicPr>
            <a:picLocks noChangeAspect="1"/>
          </p:cNvPicPr>
          <p:nvPr/>
        </p:nvPicPr>
        <p:blipFill>
          <a:blip r:embed="rId2"/>
          <a:stretch>
            <a:fillRect/>
          </a:stretch>
        </p:blipFill>
        <p:spPr>
          <a:xfrm>
            <a:off x="6455980" y="786460"/>
            <a:ext cx="5182323" cy="2219635"/>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83C2837A-8E84-7A91-9ECF-94366C7AE9AB}"/>
              </a:ext>
            </a:extLst>
          </p:cNvPr>
          <p:cNvPicPr>
            <a:picLocks noChangeAspect="1"/>
          </p:cNvPicPr>
          <p:nvPr/>
        </p:nvPicPr>
        <p:blipFill>
          <a:blip r:embed="rId3"/>
          <a:stretch>
            <a:fillRect/>
          </a:stretch>
        </p:blipFill>
        <p:spPr>
          <a:xfrm>
            <a:off x="6455980" y="3236938"/>
            <a:ext cx="5182323" cy="3248478"/>
          </a:xfrm>
          <a:prstGeom prst="rect">
            <a:avLst/>
          </a:prstGeom>
        </p:spPr>
      </p:pic>
    </p:spTree>
    <p:extLst>
      <p:ext uri="{BB962C8B-B14F-4D97-AF65-F5344CB8AC3E}">
        <p14:creationId xmlns:p14="http://schemas.microsoft.com/office/powerpoint/2010/main" val="491425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0862" y="549275"/>
            <a:ext cx="11091600" cy="1332000"/>
          </a:xfrm>
        </p:spPr>
        <p:txBody>
          <a:bodyPr/>
          <a:lstStyle/>
          <a:p>
            <a:r>
              <a:rPr lang="en-US" dirty="0"/>
              <a:t>Team members</a:t>
            </a:r>
          </a:p>
        </p:txBody>
      </p:sp>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t>2</a:t>
            </a:fld>
            <a:endParaRPr lang="en-US" dirty="0"/>
          </a:p>
        </p:txBody>
      </p:sp>
      <p:graphicFrame>
        <p:nvGraphicFramePr>
          <p:cNvPr id="5" name="Table 7"/>
          <p:cNvGraphicFramePr>
            <a:graphicFrameLocks noGrp="1"/>
          </p:cNvGraphicFramePr>
          <p:nvPr>
            <p:ph idx="1"/>
            <p:extLst>
              <p:ext uri="{D42A27DB-BD31-4B8C-83A1-F6EECF244321}">
                <p14:modId xmlns:p14="http://schemas.microsoft.com/office/powerpoint/2010/main" val="2539836025"/>
              </p:ext>
            </p:extLst>
          </p:nvPr>
        </p:nvGraphicFramePr>
        <p:xfrm>
          <a:off x="2588455" y="1533378"/>
          <a:ext cx="6977576" cy="4420349"/>
        </p:xfrm>
        <a:graphic>
          <a:graphicData uri="http://schemas.openxmlformats.org/drawingml/2006/table">
            <a:tbl>
              <a:tblPr firstRow="1" bandRow="1">
                <a:tableStyleId>{E8B1032C-EA38-4F05-BA0D-38AFFFC7BED3}</a:tableStyleId>
              </a:tblPr>
              <a:tblGrid>
                <a:gridCol w="6977576">
                  <a:extLst>
                    <a:ext uri="{9D8B030D-6E8A-4147-A177-3AD203B41FA5}">
                      <a16:colId xmlns:a16="http://schemas.microsoft.com/office/drawing/2014/main" val="20000"/>
                    </a:ext>
                  </a:extLst>
                </a:gridCol>
              </a:tblGrid>
              <a:tr h="7197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Walbaum Display"/>
                          <a:ea typeface="+mn-ea"/>
                          <a:cs typeface="+mn-cs"/>
                        </a:rPr>
                        <a:t>Amgad</a:t>
                      </a:r>
                      <a:r>
                        <a:rPr kumimoji="0" lang="en-US" sz="2400" b="0" i="0" u="none" strike="noStrike" kern="1200" cap="none" spc="0" normalizeH="0" baseline="0" noProof="0" dirty="0">
                          <a:ln>
                            <a:noFill/>
                          </a:ln>
                          <a:solidFill>
                            <a:prstClr val="white"/>
                          </a:solidFill>
                          <a:effectLst/>
                          <a:uLnTx/>
                          <a:uFillTx/>
                          <a:latin typeface="Walbaum Display"/>
                          <a:ea typeface="+mn-ea"/>
                          <a:cs typeface="+mn-cs"/>
                        </a:rPr>
                        <a:t> Abdelbaset Abdel Gawad</a:t>
                      </a:r>
                    </a:p>
                  </a:txBody>
                  <a:tcPr anchor="ctr"/>
                </a:tc>
                <a:extLst>
                  <a:ext uri="{0D108BD9-81ED-4DB2-BD59-A6C34878D82A}">
                    <a16:rowId xmlns:a16="http://schemas.microsoft.com/office/drawing/2014/main" val="10000"/>
                  </a:ext>
                </a:extLst>
              </a:tr>
              <a:tr h="7197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Walbaum Display"/>
                          <a:ea typeface="+mn-ea"/>
                          <a:cs typeface="+mn-cs"/>
                        </a:rPr>
                        <a:t>Andrew Nassef Amin</a:t>
                      </a:r>
                    </a:p>
                  </a:txBody>
                  <a:tcPr anchor="ctr"/>
                </a:tc>
                <a:extLst>
                  <a:ext uri="{0D108BD9-81ED-4DB2-BD59-A6C34878D82A}">
                    <a16:rowId xmlns:a16="http://schemas.microsoft.com/office/drawing/2014/main" val="10001"/>
                  </a:ext>
                </a:extLst>
              </a:tr>
              <a:tr h="821364">
                <a:tc>
                  <a:txBody>
                    <a:bodyPr/>
                    <a:lstStyle/>
                    <a:p>
                      <a:pPr algn="ctr"/>
                      <a:r>
                        <a:rPr lang="en-US" sz="2400" dirty="0">
                          <a:latin typeface="+mj-lt"/>
                        </a:rPr>
                        <a:t>Andre Adel Ibrahim</a:t>
                      </a:r>
                    </a:p>
                  </a:txBody>
                  <a:tcPr anchor="ctr"/>
                </a:tc>
                <a:extLst>
                  <a:ext uri="{0D108BD9-81ED-4DB2-BD59-A6C34878D82A}">
                    <a16:rowId xmlns:a16="http://schemas.microsoft.com/office/drawing/2014/main" val="10002"/>
                  </a:ext>
                </a:extLst>
              </a:tr>
              <a:tr h="7197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j-lt"/>
                          <a:ea typeface="+mn-ea"/>
                          <a:cs typeface="+mn-cs"/>
                        </a:rPr>
                        <a:t>Maria Maurice Ayoub</a:t>
                      </a:r>
                    </a:p>
                  </a:txBody>
                  <a:tcPr anchor="ctr"/>
                </a:tc>
                <a:extLst>
                  <a:ext uri="{0D108BD9-81ED-4DB2-BD59-A6C34878D82A}">
                    <a16:rowId xmlns:a16="http://schemas.microsoft.com/office/drawing/2014/main" val="10003"/>
                  </a:ext>
                </a:extLst>
              </a:tr>
              <a:tr h="719797">
                <a:tc>
                  <a:txBody>
                    <a:bodyPr/>
                    <a:lstStyle/>
                    <a:p>
                      <a:pPr algn="ctr"/>
                      <a:r>
                        <a:rPr lang="en-US" sz="2400" dirty="0" err="1">
                          <a:latin typeface="+mj-lt"/>
                        </a:rPr>
                        <a:t>Mayve</a:t>
                      </a:r>
                      <a:r>
                        <a:rPr lang="en-US" sz="2400" dirty="0">
                          <a:latin typeface="+mj-lt"/>
                        </a:rPr>
                        <a:t> Ehab </a:t>
                      </a:r>
                      <a:r>
                        <a:rPr lang="en-US" sz="2400" dirty="0" err="1">
                          <a:latin typeface="+mj-lt"/>
                        </a:rPr>
                        <a:t>Rasmy</a:t>
                      </a:r>
                      <a:endParaRPr lang="en-US" sz="2400" dirty="0">
                        <a:latin typeface="+mj-lt"/>
                      </a:endParaRPr>
                    </a:p>
                  </a:txBody>
                  <a:tcPr anchor="ctr"/>
                </a:tc>
                <a:extLst>
                  <a:ext uri="{0D108BD9-81ED-4DB2-BD59-A6C34878D82A}">
                    <a16:rowId xmlns:a16="http://schemas.microsoft.com/office/drawing/2014/main" val="10004"/>
                  </a:ext>
                </a:extLst>
              </a:tr>
              <a:tr h="719797">
                <a:tc>
                  <a:txBody>
                    <a:bodyPr/>
                    <a:lstStyle/>
                    <a:p>
                      <a:pPr algn="ctr"/>
                      <a:r>
                        <a:rPr lang="en-US" sz="2400" dirty="0">
                          <a:latin typeface="+mj-lt"/>
                        </a:rPr>
                        <a:t>Mina Samy Anwar</a:t>
                      </a: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Description of Datasets</a:t>
            </a:r>
            <a:endParaRPr lang="en-US" sz="6400" kern="120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20</a:t>
            </a:fld>
            <a:endParaRPr lang="en-US" dirty="0"/>
          </a:p>
        </p:txBody>
      </p:sp>
    </p:spTree>
    <p:extLst>
      <p:ext uri="{BB962C8B-B14F-4D97-AF65-F5344CB8AC3E}">
        <p14:creationId xmlns:p14="http://schemas.microsoft.com/office/powerpoint/2010/main" val="56002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92789" y="1182908"/>
            <a:ext cx="11091600" cy="1332000"/>
          </a:xfrm>
        </p:spPr>
        <p:txBody>
          <a:bodyPr/>
          <a:lstStyle/>
          <a:p>
            <a:r>
              <a:rPr lang="en-US" dirty="0"/>
              <a:t>First Dataset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dirty="0"/>
          </a:p>
        </p:txBody>
      </p:sp>
      <p:sp>
        <p:nvSpPr>
          <p:cNvPr id="3" name="Content Placeholder 2">
            <a:extLst>
              <a:ext uri="{FF2B5EF4-FFF2-40B4-BE49-F238E27FC236}">
                <a16:creationId xmlns:a16="http://schemas.microsoft.com/office/drawing/2014/main" id="{6BBBF506-9713-4F37-A039-47E32F44294D}"/>
              </a:ext>
            </a:extLst>
          </p:cNvPr>
          <p:cNvSpPr>
            <a:spLocks noGrp="1"/>
          </p:cNvSpPr>
          <p:nvPr>
            <p:ph idx="1"/>
          </p:nvPr>
        </p:nvSpPr>
        <p:spPr>
          <a:xfrm>
            <a:off x="550863" y="2353280"/>
            <a:ext cx="5412192" cy="3979625"/>
          </a:xfrm>
        </p:spPr>
        <p:txBody>
          <a:bodyPr/>
          <a:lstStyle/>
          <a:p>
            <a:r>
              <a:rPr lang="en-US" sz="2400" dirty="0">
                <a:solidFill>
                  <a:schemeClr val="tx1"/>
                </a:solidFill>
                <a:latin typeface="+mj-lt"/>
                <a:hlinkClick r:id="rId2">
                  <a:extLst>
                    <a:ext uri="{A12FA001-AC4F-418D-AE19-62706E023703}">
                      <ahyp:hlinkClr xmlns:ahyp="http://schemas.microsoft.com/office/drawing/2018/hyperlinkcolor" val="tx"/>
                    </a:ext>
                  </a:extLst>
                </a:hlinkClick>
              </a:rPr>
              <a:t>Fashion Product Images Dataset | Kaggle</a:t>
            </a:r>
            <a:r>
              <a:rPr lang="en-US" sz="2400" dirty="0">
                <a:solidFill>
                  <a:schemeClr val="tx1"/>
                </a:solidFill>
                <a:latin typeface="+mj-lt"/>
              </a:rPr>
              <a:t>.</a:t>
            </a:r>
          </a:p>
          <a:p>
            <a:r>
              <a:rPr lang="en-US" sz="2400" dirty="0">
                <a:solidFill>
                  <a:schemeClr val="tx1"/>
                </a:solidFill>
                <a:latin typeface="+mj-lt"/>
              </a:rPr>
              <a:t>21K of fashion products images divided into two subcategories (top wear , bottom wear).</a:t>
            </a:r>
          </a:p>
          <a:p>
            <a:r>
              <a:rPr lang="en-US" sz="2400" dirty="0">
                <a:solidFill>
                  <a:schemeClr val="tx1"/>
                </a:solidFill>
                <a:latin typeface="+mj-lt"/>
              </a:rPr>
              <a:t>10 features describing the product such as gender ,base color, year ,….</a:t>
            </a:r>
          </a:p>
          <a:p>
            <a:endParaRPr lang="en-US" dirty="0">
              <a:solidFill>
                <a:schemeClr val="tx1"/>
              </a:solidFill>
              <a:latin typeface="+mj-lt"/>
            </a:endParaRPr>
          </a:p>
          <a:p>
            <a:endParaRPr lang="en-US" dirty="0">
              <a:solidFill>
                <a:schemeClr val="tx1"/>
              </a:solidFill>
            </a:endParaRPr>
          </a:p>
          <a:p>
            <a:endParaRPr lang="en-US" dirty="0">
              <a:solidFill>
                <a:schemeClr val="tx1"/>
              </a:solidFill>
            </a:endParaRPr>
          </a:p>
        </p:txBody>
      </p:sp>
      <p:pic>
        <p:nvPicPr>
          <p:cNvPr id="2" name="Picture 1">
            <a:extLst>
              <a:ext uri="{FF2B5EF4-FFF2-40B4-BE49-F238E27FC236}">
                <a16:creationId xmlns:a16="http://schemas.microsoft.com/office/drawing/2014/main" id="{A6B1AC00-2061-BA0A-96B7-B7039DB7B978}"/>
              </a:ext>
            </a:extLst>
          </p:cNvPr>
          <p:cNvPicPr>
            <a:picLocks noChangeAspect="1"/>
          </p:cNvPicPr>
          <p:nvPr/>
        </p:nvPicPr>
        <p:blipFill>
          <a:blip r:embed="rId3"/>
          <a:srcRect/>
          <a:stretch/>
        </p:blipFill>
        <p:spPr>
          <a:xfrm>
            <a:off x="7673104" y="878973"/>
            <a:ext cx="3839633" cy="5119510"/>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374028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84400" y="360787"/>
            <a:ext cx="11091600" cy="1332000"/>
          </a:xfrm>
        </p:spPr>
        <p:txBody>
          <a:bodyPr/>
          <a:lstStyle/>
          <a:p>
            <a:r>
              <a:rPr lang="en-US" dirty="0"/>
              <a:t>Glimpse of The Dataset </a:t>
            </a:r>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dirty="0"/>
          </a:p>
        </p:txBody>
      </p:sp>
      <p:sp>
        <p:nvSpPr>
          <p:cNvPr id="3" name="Content Placeholder 2">
            <a:extLst>
              <a:ext uri="{FF2B5EF4-FFF2-40B4-BE49-F238E27FC236}">
                <a16:creationId xmlns:a16="http://schemas.microsoft.com/office/drawing/2014/main" id="{6BBBF506-9713-4F37-A039-47E32F44294D}"/>
              </a:ext>
            </a:extLst>
          </p:cNvPr>
          <p:cNvSpPr>
            <a:spLocks noGrp="1"/>
          </p:cNvSpPr>
          <p:nvPr>
            <p:ph idx="1"/>
          </p:nvPr>
        </p:nvSpPr>
        <p:spPr>
          <a:xfrm>
            <a:off x="412229" y="790113"/>
            <a:ext cx="11090274" cy="3979625"/>
          </a:xfrm>
        </p:spPr>
        <p:txBody>
          <a:bodyPr/>
          <a:lstStyle/>
          <a:p>
            <a:pPr marL="0" indent="0">
              <a:buNone/>
            </a:pPr>
            <a:endParaRPr lang="en-US" dirty="0">
              <a:solidFill>
                <a:schemeClr val="tx1"/>
              </a:solidFill>
            </a:endParaRPr>
          </a:p>
          <a:p>
            <a:endParaRPr lang="en-US" dirty="0">
              <a:solidFill>
                <a:schemeClr val="tx1"/>
              </a:solidFill>
            </a:endParaRPr>
          </a:p>
        </p:txBody>
      </p:sp>
      <p:pic>
        <p:nvPicPr>
          <p:cNvPr id="10" name="Picture 9" descr="Calendar&#10;&#10;Description automatically generated">
            <a:extLst>
              <a:ext uri="{FF2B5EF4-FFF2-40B4-BE49-F238E27FC236}">
                <a16:creationId xmlns:a16="http://schemas.microsoft.com/office/drawing/2014/main" id="{43AF61CD-919E-434F-AF75-A469839927E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1073791"/>
            <a:ext cx="12192000" cy="5784209"/>
          </a:xfrm>
          <a:prstGeom prst="rect">
            <a:avLst/>
          </a:prstGeom>
        </p:spPr>
      </p:pic>
    </p:spTree>
    <p:extLst>
      <p:ext uri="{BB962C8B-B14F-4D97-AF65-F5344CB8AC3E}">
        <p14:creationId xmlns:p14="http://schemas.microsoft.com/office/powerpoint/2010/main" val="1900263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3" y="549275"/>
            <a:ext cx="5437185" cy="1997855"/>
          </a:xfrm>
        </p:spPr>
        <p:txBody>
          <a:bodyPr wrap="square" anchor="b">
            <a:normAutofit/>
          </a:bodyPr>
          <a:lstStyle/>
          <a:p>
            <a:r>
              <a:rPr lang="en-US" dirty="0"/>
              <a:t>Second Dataset</a:t>
            </a:r>
            <a:br>
              <a:rPr lang="en-US" dirty="0"/>
            </a:br>
            <a:endParaRPr lang="en-US" dirty="0"/>
          </a:p>
        </p:txBody>
      </p:sp>
      <p:sp>
        <p:nvSpPr>
          <p:cNvPr id="3" name="Content Placeholder 2">
            <a:extLst>
              <a:ext uri="{FF2B5EF4-FFF2-40B4-BE49-F238E27FC236}">
                <a16:creationId xmlns:a16="http://schemas.microsoft.com/office/drawing/2014/main" id="{6BBBF506-9713-4F37-A039-47E32F44294D}"/>
              </a:ext>
            </a:extLst>
          </p:cNvPr>
          <p:cNvSpPr>
            <a:spLocks noGrp="1"/>
          </p:cNvSpPr>
          <p:nvPr>
            <p:ph idx="1"/>
          </p:nvPr>
        </p:nvSpPr>
        <p:spPr>
          <a:xfrm>
            <a:off x="550863" y="2114027"/>
            <a:ext cx="5437187" cy="4743974"/>
          </a:xfrm>
        </p:spPr>
        <p:txBody>
          <a:bodyPr anchor="t">
            <a:noAutofit/>
          </a:bodyPr>
          <a:lstStyle/>
          <a:p>
            <a:pPr>
              <a:lnSpc>
                <a:spcPct val="100000"/>
              </a:lnSpc>
            </a:pPr>
            <a:r>
              <a:rPr lang="en-US" sz="2400" dirty="0">
                <a:solidFill>
                  <a:srgbClr val="FFFFFF"/>
                </a:solidFill>
                <a:latin typeface="+mj-lt"/>
              </a:rPr>
              <a:t>660 of collected wedding dresses images with detailed description. </a:t>
            </a:r>
          </a:p>
          <a:p>
            <a:pPr>
              <a:lnSpc>
                <a:spcPct val="100000"/>
              </a:lnSpc>
            </a:pPr>
            <a:r>
              <a:rPr lang="en-US" sz="2400" dirty="0">
                <a:solidFill>
                  <a:srgbClr val="FFFFFF"/>
                </a:solidFill>
                <a:latin typeface="+mj-lt"/>
              </a:rPr>
              <a:t>Resources : </a:t>
            </a:r>
          </a:p>
          <a:p>
            <a:pPr marL="914400" indent="-223838">
              <a:lnSpc>
                <a:spcPct val="100000"/>
              </a:lnSpc>
              <a:buFont typeface="Walbaum Display" panose="02070503090703020303" pitchFamily="18" charset="0"/>
              <a:buChar char="-"/>
            </a:pPr>
            <a:r>
              <a:rPr lang="en-US" sz="2400" dirty="0">
                <a:solidFill>
                  <a:srgbClr val="FFFFFF"/>
                </a:solidFill>
                <a:latin typeface="+mj-lt"/>
              </a:rPr>
              <a:t> </a:t>
            </a:r>
            <a:r>
              <a:rPr lang="en-US" sz="2400" dirty="0" err="1">
                <a:solidFill>
                  <a:srgbClr val="FFFFFF"/>
                </a:solidFill>
                <a:latin typeface="+mj-lt"/>
                <a:hlinkClick r:id="rId2">
                  <a:extLst>
                    <a:ext uri="{A12FA001-AC4F-418D-AE19-62706E023703}">
                      <ahyp:hlinkClr xmlns:ahyp="http://schemas.microsoft.com/office/drawing/2018/hyperlinkcolor" val="tx"/>
                    </a:ext>
                  </a:extLst>
                </a:hlinkClick>
              </a:rPr>
              <a:t>Sophiatolli</a:t>
            </a:r>
            <a:endParaRPr lang="en-US" sz="2400" dirty="0">
              <a:solidFill>
                <a:srgbClr val="FFFFFF"/>
              </a:solidFill>
              <a:latin typeface="+mj-lt"/>
            </a:endParaRPr>
          </a:p>
          <a:p>
            <a:pPr marL="914400" indent="-223838">
              <a:lnSpc>
                <a:spcPct val="100000"/>
              </a:lnSpc>
              <a:buFont typeface="Walbaum Display" panose="02070503090703020303" pitchFamily="18" charset="0"/>
              <a:buChar char="-"/>
            </a:pPr>
            <a:r>
              <a:rPr lang="en-US" sz="2400" dirty="0">
                <a:solidFill>
                  <a:srgbClr val="FFFFFF"/>
                </a:solidFill>
                <a:latin typeface="+mj-lt"/>
              </a:rPr>
              <a:t> </a:t>
            </a:r>
            <a:r>
              <a:rPr lang="en-US" sz="2400" dirty="0" err="1">
                <a:solidFill>
                  <a:srgbClr val="FFFFFF"/>
                </a:solidFill>
                <a:latin typeface="+mj-lt"/>
                <a:hlinkClick r:id="rId3">
                  <a:extLst>
                    <a:ext uri="{A12FA001-AC4F-418D-AE19-62706E023703}">
                      <ahyp:hlinkClr xmlns:ahyp="http://schemas.microsoft.com/office/drawing/2018/hyperlinkcolor" val="tx"/>
                    </a:ext>
                  </a:extLst>
                </a:hlinkClick>
              </a:rPr>
              <a:t>NewYork</a:t>
            </a:r>
            <a:r>
              <a:rPr lang="en-US" sz="2400" dirty="0">
                <a:solidFill>
                  <a:srgbClr val="FFFFFF"/>
                </a:solidFill>
                <a:latin typeface="+mj-lt"/>
                <a:hlinkClick r:id="rId3">
                  <a:extLst>
                    <a:ext uri="{A12FA001-AC4F-418D-AE19-62706E023703}">
                      <ahyp:hlinkClr xmlns:ahyp="http://schemas.microsoft.com/office/drawing/2018/hyperlinkcolor" val="tx"/>
                    </a:ext>
                  </a:extLst>
                </a:hlinkClick>
              </a:rPr>
              <a:t> dress</a:t>
            </a:r>
            <a:endParaRPr lang="en-US" sz="2400" dirty="0">
              <a:solidFill>
                <a:srgbClr val="FFFFFF"/>
              </a:solidFill>
              <a:latin typeface="+mj-lt"/>
            </a:endParaRPr>
          </a:p>
          <a:p>
            <a:pPr marL="914400" indent="-223838">
              <a:lnSpc>
                <a:spcPct val="100000"/>
              </a:lnSpc>
              <a:buFont typeface="Walbaum Display" panose="02070503090703020303" pitchFamily="18" charset="0"/>
              <a:buChar char="-"/>
            </a:pPr>
            <a:r>
              <a:rPr lang="en-US" sz="2400" dirty="0">
                <a:solidFill>
                  <a:srgbClr val="FFFFFF"/>
                </a:solidFill>
                <a:latin typeface="+mj-lt"/>
              </a:rPr>
              <a:t> </a:t>
            </a:r>
            <a:r>
              <a:rPr lang="en-US" sz="2400" dirty="0" err="1">
                <a:solidFill>
                  <a:srgbClr val="FFFFFF"/>
                </a:solidFill>
                <a:latin typeface="+mj-lt"/>
                <a:hlinkClick r:id="rId4">
                  <a:extLst>
                    <a:ext uri="{A12FA001-AC4F-418D-AE19-62706E023703}">
                      <ahyp:hlinkClr xmlns:ahyp="http://schemas.microsoft.com/office/drawing/2018/hyperlinkcolor" val="tx"/>
                    </a:ext>
                  </a:extLst>
                </a:hlinkClick>
              </a:rPr>
              <a:t>Essense</a:t>
            </a:r>
            <a:r>
              <a:rPr lang="en-US" sz="2400" dirty="0">
                <a:solidFill>
                  <a:srgbClr val="FFFFFF"/>
                </a:solidFill>
                <a:latin typeface="+mj-lt"/>
                <a:hlinkClick r:id="rId4">
                  <a:extLst>
                    <a:ext uri="{A12FA001-AC4F-418D-AE19-62706E023703}">
                      <ahyp:hlinkClr xmlns:ahyp="http://schemas.microsoft.com/office/drawing/2018/hyperlinkcolor" val="tx"/>
                    </a:ext>
                  </a:extLst>
                </a:hlinkClick>
              </a:rPr>
              <a:t> Designs</a:t>
            </a:r>
            <a:r>
              <a:rPr lang="en-US" sz="2400" dirty="0">
                <a:solidFill>
                  <a:srgbClr val="000000"/>
                </a:solidFill>
                <a:latin typeface="+mj-lt"/>
              </a:rPr>
              <a:t> </a:t>
            </a:r>
            <a:r>
              <a:rPr lang="en-US" sz="2400" dirty="0">
                <a:solidFill>
                  <a:srgbClr val="FFFFFF"/>
                </a:solidFill>
                <a:latin typeface="+mj-lt"/>
              </a:rPr>
              <a:t> </a:t>
            </a:r>
          </a:p>
          <a:p>
            <a:pPr>
              <a:lnSpc>
                <a:spcPct val="100000"/>
              </a:lnSpc>
            </a:pPr>
            <a:endParaRPr lang="en-US" sz="1700" dirty="0"/>
          </a:p>
        </p:txBody>
      </p:sp>
      <p:pic>
        <p:nvPicPr>
          <p:cNvPr id="9" name="Picture 8">
            <a:extLst>
              <a:ext uri="{FF2B5EF4-FFF2-40B4-BE49-F238E27FC236}">
                <a16:creationId xmlns:a16="http://schemas.microsoft.com/office/drawing/2014/main" id="{D58EB435-7E8C-4308-A95B-856F1F5FA126}"/>
              </a:ext>
            </a:extLst>
          </p:cNvPr>
          <p:cNvPicPr>
            <a:picLocks noChangeAspect="1"/>
          </p:cNvPicPr>
          <p:nvPr/>
        </p:nvPicPr>
        <p:blipFill>
          <a:blip r:embed="rId5"/>
          <a:srcRect/>
          <a:stretch/>
        </p:blipFill>
        <p:spPr>
          <a:xfrm>
            <a:off x="7361819" y="549275"/>
            <a:ext cx="3839633" cy="5759450"/>
          </a:xfrm>
          <a:custGeom>
            <a:avLst/>
            <a:gdLst/>
            <a:ahLst/>
            <a:cxnLst/>
            <a:rect l="l" t="t" r="r" b="b"/>
            <a:pathLst>
              <a:path w="4713922" h="5759450">
                <a:moveTo>
                  <a:pt x="0" y="0"/>
                </a:moveTo>
                <a:lnTo>
                  <a:pt x="4713922" y="0"/>
                </a:lnTo>
                <a:lnTo>
                  <a:pt x="4713922" y="5759450"/>
                </a:lnTo>
                <a:lnTo>
                  <a:pt x="0" y="5759450"/>
                </a:lnTo>
                <a:close/>
              </a:path>
            </a:pathLst>
          </a:custGeom>
        </p:spPr>
      </p:pic>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23</a:t>
            </a:fld>
            <a:endParaRPr lang="en-US" dirty="0"/>
          </a:p>
        </p:txBody>
      </p:sp>
    </p:spTree>
    <p:extLst>
      <p:ext uri="{BB962C8B-B14F-4D97-AF65-F5344CB8AC3E}">
        <p14:creationId xmlns:p14="http://schemas.microsoft.com/office/powerpoint/2010/main" val="2572536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84400" y="360787"/>
            <a:ext cx="11091600" cy="1332000"/>
          </a:xfrm>
        </p:spPr>
        <p:txBody>
          <a:bodyPr/>
          <a:lstStyle/>
          <a:p>
            <a:r>
              <a:rPr lang="en-US" dirty="0"/>
              <a:t>Glimpse of The Dataset </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24</a:t>
            </a:fld>
            <a:endParaRPr lang="en-US" dirty="0"/>
          </a:p>
        </p:txBody>
      </p:sp>
      <p:sp>
        <p:nvSpPr>
          <p:cNvPr id="3" name="Content Placeholder 2">
            <a:extLst>
              <a:ext uri="{FF2B5EF4-FFF2-40B4-BE49-F238E27FC236}">
                <a16:creationId xmlns:a16="http://schemas.microsoft.com/office/drawing/2014/main" id="{6BBBF506-9713-4F37-A039-47E32F44294D}"/>
              </a:ext>
            </a:extLst>
          </p:cNvPr>
          <p:cNvSpPr>
            <a:spLocks noGrp="1"/>
          </p:cNvSpPr>
          <p:nvPr>
            <p:ph idx="1"/>
          </p:nvPr>
        </p:nvSpPr>
        <p:spPr>
          <a:xfrm>
            <a:off x="412229" y="790113"/>
            <a:ext cx="11090274" cy="3979625"/>
          </a:xfrm>
        </p:spPr>
        <p:txBody>
          <a:bodyPr/>
          <a:lstStyle/>
          <a:p>
            <a:pPr marL="0" indent="0">
              <a:buNone/>
            </a:pPr>
            <a:endParaRPr lang="en-US" dirty="0">
              <a:solidFill>
                <a:schemeClr val="tx1"/>
              </a:solidFill>
            </a:endParaRPr>
          </a:p>
          <a:p>
            <a:endParaRPr lang="en-US" dirty="0">
              <a:solidFill>
                <a:schemeClr val="tx1"/>
              </a:solidFill>
            </a:endParaRPr>
          </a:p>
        </p:txBody>
      </p:sp>
      <p:graphicFrame>
        <p:nvGraphicFramePr>
          <p:cNvPr id="11" name="Table 11">
            <a:extLst>
              <a:ext uri="{FF2B5EF4-FFF2-40B4-BE49-F238E27FC236}">
                <a16:creationId xmlns:a16="http://schemas.microsoft.com/office/drawing/2014/main" id="{390CE335-F133-4F2D-B208-4BF8C7FC9E42}"/>
              </a:ext>
            </a:extLst>
          </p:cNvPr>
          <p:cNvGraphicFramePr>
            <a:graphicFrameLocks noGrp="1"/>
          </p:cNvGraphicFramePr>
          <p:nvPr>
            <p:extLst>
              <p:ext uri="{D42A27DB-BD31-4B8C-83A1-F6EECF244321}">
                <p14:modId xmlns:p14="http://schemas.microsoft.com/office/powerpoint/2010/main" val="3707111869"/>
              </p:ext>
            </p:extLst>
          </p:nvPr>
        </p:nvGraphicFramePr>
        <p:xfrm>
          <a:off x="184400" y="1026787"/>
          <a:ext cx="11595370" cy="5774335"/>
        </p:xfrm>
        <a:graphic>
          <a:graphicData uri="http://schemas.openxmlformats.org/drawingml/2006/table">
            <a:tbl>
              <a:tblPr firstRow="1" bandRow="1">
                <a:tableStyleId>{E8B1032C-EA38-4F05-BA0D-38AFFFC7BED3}</a:tableStyleId>
              </a:tblPr>
              <a:tblGrid>
                <a:gridCol w="886142">
                  <a:extLst>
                    <a:ext uri="{9D8B030D-6E8A-4147-A177-3AD203B41FA5}">
                      <a16:colId xmlns:a16="http://schemas.microsoft.com/office/drawing/2014/main" val="468476417"/>
                    </a:ext>
                  </a:extLst>
                </a:gridCol>
                <a:gridCol w="10709228">
                  <a:extLst>
                    <a:ext uri="{9D8B030D-6E8A-4147-A177-3AD203B41FA5}">
                      <a16:colId xmlns:a16="http://schemas.microsoft.com/office/drawing/2014/main" val="2108070623"/>
                    </a:ext>
                  </a:extLst>
                </a:gridCol>
              </a:tblGrid>
              <a:tr h="350014">
                <a:tc>
                  <a:txBody>
                    <a:bodyPr/>
                    <a:lstStyle/>
                    <a:p>
                      <a:r>
                        <a:rPr lang="en-US" dirty="0">
                          <a:latin typeface="+mj-lt"/>
                        </a:rPr>
                        <a:t>ID</a:t>
                      </a:r>
                    </a:p>
                  </a:txBody>
                  <a:tcPr/>
                </a:tc>
                <a:tc>
                  <a:txBody>
                    <a:bodyPr/>
                    <a:lstStyle/>
                    <a:p>
                      <a:r>
                        <a:rPr lang="en-US" dirty="0">
                          <a:latin typeface="+mj-lt"/>
                        </a:rPr>
                        <a:t>Description </a:t>
                      </a:r>
                    </a:p>
                  </a:txBody>
                  <a:tcPr/>
                </a:tc>
                <a:extLst>
                  <a:ext uri="{0D108BD9-81ED-4DB2-BD59-A6C34878D82A}">
                    <a16:rowId xmlns:a16="http://schemas.microsoft.com/office/drawing/2014/main" val="3361973386"/>
                  </a:ext>
                </a:extLst>
              </a:tr>
              <a:tr h="875036">
                <a:tc>
                  <a:txBody>
                    <a:bodyPr/>
                    <a:lstStyle/>
                    <a:p>
                      <a:r>
                        <a:rPr lang="en-US" dirty="0">
                          <a:latin typeface="+mj-lt"/>
                        </a:rPr>
                        <a:t>0</a:t>
                      </a:r>
                    </a:p>
                  </a:txBody>
                  <a:tcPr/>
                </a:tc>
                <a:tc>
                  <a:txBody>
                    <a:bodyPr/>
                    <a:lstStyle/>
                    <a:p>
                      <a:r>
                        <a:rPr lang="en-US" sz="1800" dirty="0">
                          <a:latin typeface="+mj-lt"/>
                        </a:rPr>
                        <a:t>The bodice is rich in sequin lace, with floral details trimming the illusion neckline and off-the-shoulder straps which lead to an awe-inspiring low illusion back, with floral lace trimming and fabric buttons.</a:t>
                      </a:r>
                    </a:p>
                  </a:txBody>
                  <a:tcPr/>
                </a:tc>
                <a:extLst>
                  <a:ext uri="{0D108BD9-81ED-4DB2-BD59-A6C34878D82A}">
                    <a16:rowId xmlns:a16="http://schemas.microsoft.com/office/drawing/2014/main" val="2158396190"/>
                  </a:ext>
                </a:extLst>
              </a:tr>
              <a:tr h="875036">
                <a:tc>
                  <a:txBody>
                    <a:bodyPr/>
                    <a:lstStyle/>
                    <a:p>
                      <a:r>
                        <a:rPr lang="en-US" dirty="0">
                          <a:latin typeface="+mj-lt"/>
                        </a:rPr>
                        <a:t>1</a:t>
                      </a:r>
                    </a:p>
                  </a:txBody>
                  <a:tcPr/>
                </a:tc>
                <a:tc>
                  <a:txBody>
                    <a:bodyPr/>
                    <a:lstStyle/>
                    <a:p>
                      <a:r>
                        <a:rPr lang="en-US" sz="1800" dirty="0">
                          <a:latin typeface="+mj-lt"/>
                        </a:rPr>
                        <a:t>The bodice is rich in sequin lace, with floral details trimming the illusion neckline and off-the-shoulder straps which lead to an awe-inspiring low illusion back, with floral lace trimming and fabric buttons.</a:t>
                      </a:r>
                    </a:p>
                  </a:txBody>
                  <a:tcPr/>
                </a:tc>
                <a:extLst>
                  <a:ext uri="{0D108BD9-81ED-4DB2-BD59-A6C34878D82A}">
                    <a16:rowId xmlns:a16="http://schemas.microsoft.com/office/drawing/2014/main" val="473674534"/>
                  </a:ext>
                </a:extLst>
              </a:tr>
              <a:tr h="875036">
                <a:tc>
                  <a:txBody>
                    <a:bodyPr/>
                    <a:lstStyle/>
                    <a:p>
                      <a:r>
                        <a:rPr lang="en-US" dirty="0">
                          <a:latin typeface="+mj-lt"/>
                        </a:rPr>
                        <a:t>2</a:t>
                      </a:r>
                    </a:p>
                  </a:txBody>
                  <a:tcPr/>
                </a:tc>
                <a:tc>
                  <a:txBody>
                    <a:bodyPr/>
                    <a:lstStyle/>
                    <a:p>
                      <a:r>
                        <a:rPr lang="en-US" sz="1800" dirty="0">
                          <a:latin typeface="+mj-lt"/>
                        </a:rPr>
                        <a:t>The eye-catching V-neck bodice is encrusted with beaded embroidery and is supported by beaded embellished spaghetti straps that lead to a beaded edge of the modest high back with dramatic detail.</a:t>
                      </a:r>
                    </a:p>
                  </a:txBody>
                  <a:tcPr/>
                </a:tc>
                <a:extLst>
                  <a:ext uri="{0D108BD9-81ED-4DB2-BD59-A6C34878D82A}">
                    <a16:rowId xmlns:a16="http://schemas.microsoft.com/office/drawing/2014/main" val="943918903"/>
                  </a:ext>
                </a:extLst>
              </a:tr>
              <a:tr h="875036">
                <a:tc>
                  <a:txBody>
                    <a:bodyPr/>
                    <a:lstStyle/>
                    <a:p>
                      <a:r>
                        <a:rPr lang="en-US" dirty="0">
                          <a:latin typeface="+mj-lt"/>
                        </a:rPr>
                        <a:t>3</a:t>
                      </a:r>
                    </a:p>
                  </a:txBody>
                  <a:tcPr/>
                </a:tc>
                <a:tc>
                  <a:txBody>
                    <a:bodyPr/>
                    <a:lstStyle/>
                    <a:p>
                      <a:r>
                        <a:rPr lang="en-US" sz="1800" dirty="0">
                          <a:latin typeface="+mj-lt"/>
                        </a:rPr>
                        <a:t>from back, The eye-catching V-neck bodice is encrusted with beaded embroidery and is supported by beaded embellished spaghetti straps that lead to a beaded edge of the modest high back with dramatic detail.</a:t>
                      </a:r>
                    </a:p>
                  </a:txBody>
                  <a:tcPr/>
                </a:tc>
                <a:extLst>
                  <a:ext uri="{0D108BD9-81ED-4DB2-BD59-A6C34878D82A}">
                    <a16:rowId xmlns:a16="http://schemas.microsoft.com/office/drawing/2014/main" val="4037031459"/>
                  </a:ext>
                </a:extLst>
              </a:tr>
              <a:tr h="1137547">
                <a:tc>
                  <a:txBody>
                    <a:bodyPr/>
                    <a:lstStyle/>
                    <a:p>
                      <a:r>
                        <a:rPr lang="en-US" dirty="0">
                          <a:latin typeface="+mj-lt"/>
                        </a:rPr>
                        <a:t>4</a:t>
                      </a:r>
                    </a:p>
                  </a:txBody>
                  <a:tcPr/>
                </a:tc>
                <a:tc>
                  <a:txBody>
                    <a:bodyPr/>
                    <a:lstStyle/>
                    <a:p>
                      <a:r>
                        <a:rPr lang="en-US" sz="1800" dirty="0">
                          <a:latin typeface="+mj-lt"/>
                        </a:rPr>
                        <a:t>The eye-catching sweetheart neckline adorned with beaded lace perfectly sculpts the body and leads to off-the-shoulder lace straps that add a stylish touch. The voluminous tulle skirt flares out below the hips to bring the drama, with bold lace appliques placed around the hem to finish the gown glamorously.</a:t>
                      </a:r>
                    </a:p>
                  </a:txBody>
                  <a:tcPr/>
                </a:tc>
                <a:extLst>
                  <a:ext uri="{0D108BD9-81ED-4DB2-BD59-A6C34878D82A}">
                    <a16:rowId xmlns:a16="http://schemas.microsoft.com/office/drawing/2014/main" val="2066748624"/>
                  </a:ext>
                </a:extLst>
              </a:tr>
              <a:tr h="350014">
                <a:tc>
                  <a:txBody>
                    <a:bodyPr/>
                    <a:lstStyle/>
                    <a:p>
                      <a:r>
                        <a:rPr lang="en-US" dirty="0">
                          <a:latin typeface="+mj-lt"/>
                        </a:rPr>
                        <a:t>5</a:t>
                      </a:r>
                    </a:p>
                  </a:txBody>
                  <a:tcPr/>
                </a:tc>
                <a:tc>
                  <a:txBody>
                    <a:bodyPr/>
                    <a:lstStyle/>
                    <a:p>
                      <a:r>
                        <a:rPr lang="en-US" sz="1800" dirty="0">
                          <a:latin typeface="+mj-lt"/>
                        </a:rPr>
                        <a:t> Boho wedding dress with off-the-shoulder long sleeves</a:t>
                      </a:r>
                    </a:p>
                  </a:txBody>
                  <a:tcPr/>
                </a:tc>
                <a:extLst>
                  <a:ext uri="{0D108BD9-81ED-4DB2-BD59-A6C34878D82A}">
                    <a16:rowId xmlns:a16="http://schemas.microsoft.com/office/drawing/2014/main" val="1370335119"/>
                  </a:ext>
                </a:extLst>
              </a:tr>
              <a:tr h="35001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81008683"/>
                  </a:ext>
                </a:extLst>
              </a:tr>
            </a:tbl>
          </a:graphicData>
        </a:graphic>
      </p:graphicFrame>
    </p:spTree>
    <p:extLst>
      <p:ext uri="{BB962C8B-B14F-4D97-AF65-F5344CB8AC3E}">
        <p14:creationId xmlns:p14="http://schemas.microsoft.com/office/powerpoint/2010/main" val="1496939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418110" y="372584"/>
            <a:ext cx="6623049" cy="737902"/>
          </a:xfrm>
        </p:spPr>
        <p:txBody>
          <a:bodyPr/>
          <a:lstStyle/>
          <a:p>
            <a:r>
              <a:rPr lang="en-US" dirty="0">
                <a:solidFill>
                  <a:schemeClr val="tx1"/>
                </a:solidFill>
              </a:rPr>
              <a:t>Experiments &amp; Results</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25</a:t>
            </a:fld>
            <a:endParaRPr lang="en-US" dirty="0"/>
          </a:p>
        </p:txBody>
      </p:sp>
      <p:sp>
        <p:nvSpPr>
          <p:cNvPr id="13" name="TextBox 12">
            <a:extLst>
              <a:ext uri="{FF2B5EF4-FFF2-40B4-BE49-F238E27FC236}">
                <a16:creationId xmlns:a16="http://schemas.microsoft.com/office/drawing/2014/main" id="{1766AC1F-AF17-4F12-B1CB-6746FDC51112}"/>
              </a:ext>
            </a:extLst>
          </p:cNvPr>
          <p:cNvSpPr txBox="1"/>
          <p:nvPr/>
        </p:nvSpPr>
        <p:spPr>
          <a:xfrm>
            <a:off x="720113" y="1285584"/>
            <a:ext cx="10368793" cy="4524315"/>
          </a:xfrm>
          <a:prstGeom prst="rect">
            <a:avLst/>
          </a:prstGeom>
          <a:noFill/>
        </p:spPr>
        <p:txBody>
          <a:bodyPr wrap="square">
            <a:spAutoFit/>
          </a:bodyPr>
          <a:lstStyle/>
          <a:p>
            <a:pPr marL="342900" marR="0" indent="-342900" algn="just">
              <a:spcBef>
                <a:spcPts val="0"/>
              </a:spcBef>
              <a:spcAft>
                <a:spcPts val="0"/>
              </a:spcAft>
              <a:buFont typeface="Arial" panose="020B0604020202020204" pitchFamily="34" charset="0"/>
              <a:buChar char="•"/>
            </a:pPr>
            <a:r>
              <a:rPr lang="en-US" sz="2400" dirty="0">
                <a:effectLst/>
                <a:latin typeface="+mj-lt"/>
                <a:ea typeface="SimSun" panose="02010600030101010101" pitchFamily="2" charset="-122"/>
                <a:cs typeface="Times New Roman" panose="02020603050405020304" pitchFamily="18" charset="0"/>
              </a:rPr>
              <a:t>We used Fréchet Inception Distance (FID) which is a measure of similarity between two datasets of images</a:t>
            </a:r>
            <a:r>
              <a:rPr lang="en-US" sz="2400" dirty="0">
                <a:latin typeface="+mj-lt"/>
                <a:ea typeface="SimSun" panose="02010600030101010101" pitchFamily="2" charset="-122"/>
                <a:cs typeface="Times New Roman" panose="02020603050405020304" pitchFamily="18" charset="0"/>
              </a:rPr>
              <a:t> </a:t>
            </a:r>
            <a:r>
              <a:rPr lang="en-US" sz="2400" dirty="0">
                <a:effectLst/>
                <a:latin typeface="+mj-lt"/>
                <a:ea typeface="SimSun" panose="02010600030101010101" pitchFamily="2" charset="-122"/>
                <a:cs typeface="Times New Roman" panose="02020603050405020304" pitchFamily="18" charset="0"/>
              </a:rPr>
              <a:t>. </a:t>
            </a:r>
          </a:p>
          <a:p>
            <a:pPr marR="0" algn="just">
              <a:spcBef>
                <a:spcPts val="0"/>
              </a:spcBef>
              <a:spcAft>
                <a:spcPts val="0"/>
              </a:spcAft>
            </a:pPr>
            <a:endParaRPr lang="en-US" sz="2400" dirty="0">
              <a:effectLst/>
              <a:latin typeface="+mj-lt"/>
              <a:ea typeface="SimSun" panose="02010600030101010101" pitchFamily="2" charset="-122"/>
            </a:endParaRPr>
          </a:p>
          <a:p>
            <a:pPr marL="342900" marR="0" indent="-342900" algn="just">
              <a:spcBef>
                <a:spcPts val="0"/>
              </a:spcBef>
              <a:spcAft>
                <a:spcPts val="0"/>
              </a:spcAft>
              <a:buFont typeface="Arial" panose="020B0604020202020204" pitchFamily="34" charset="0"/>
              <a:buChar char="•"/>
            </a:pPr>
            <a:r>
              <a:rPr lang="en-US" sz="2400" dirty="0">
                <a:effectLst/>
                <a:latin typeface="+mj-lt"/>
                <a:ea typeface="SimSun" panose="02010600030101010101" pitchFamily="2" charset="-122"/>
                <a:cs typeface="Times New Roman" panose="02020603050405020304" pitchFamily="18" charset="0"/>
              </a:rPr>
              <a:t>These two datasets are essentially the dataset of real images and the dataset of fake images (generated images in our case). FID is usually calculated with two large datasets. However, we couldn’t use large dataset with the wedding dresses model. </a:t>
            </a:r>
          </a:p>
          <a:p>
            <a:pPr marL="342900" marR="0" indent="-342900" algn="just">
              <a:spcBef>
                <a:spcPts val="0"/>
              </a:spcBef>
              <a:spcAft>
                <a:spcPts val="0"/>
              </a:spcAft>
              <a:buFont typeface="Arial" panose="020B0604020202020204" pitchFamily="34" charset="0"/>
              <a:buChar char="•"/>
            </a:pPr>
            <a:endParaRPr lang="en-US" sz="2400" dirty="0">
              <a:effectLst/>
              <a:latin typeface="+mj-lt"/>
              <a:ea typeface="SimSun" panose="02010600030101010101" pitchFamily="2" charset="-122"/>
            </a:endParaRPr>
          </a:p>
          <a:p>
            <a:pPr marL="342900" indent="-342900">
              <a:buFont typeface="Arial" panose="020B0604020202020204" pitchFamily="34" charset="0"/>
              <a:buChar char="•"/>
            </a:pPr>
            <a:r>
              <a:rPr lang="en-US" sz="2400" dirty="0">
                <a:effectLst/>
                <a:latin typeface="+mj-lt"/>
                <a:ea typeface="SimSun" panose="02010600030101010101" pitchFamily="2" charset="-122"/>
              </a:rPr>
              <a:t>In the casual wear model, we had a huge dataset, so we split the dataset and we choose unique prompts selected randomly from the entire dataset, while in the dresses model, we had to collect another 60 images of wedding dresses as it is a self-collected dataset and used them.</a:t>
            </a:r>
            <a:endParaRPr lang="en-US" sz="2400" dirty="0">
              <a:latin typeface="+mj-lt"/>
            </a:endParaRPr>
          </a:p>
        </p:txBody>
      </p:sp>
    </p:spTree>
    <p:extLst>
      <p:ext uri="{BB962C8B-B14F-4D97-AF65-F5344CB8AC3E}">
        <p14:creationId xmlns:p14="http://schemas.microsoft.com/office/powerpoint/2010/main" val="1048646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418110" y="372584"/>
            <a:ext cx="6623049" cy="737902"/>
          </a:xfrm>
        </p:spPr>
        <p:txBody>
          <a:bodyPr/>
          <a:lstStyle/>
          <a:p>
            <a:r>
              <a:rPr lang="en-US" dirty="0">
                <a:solidFill>
                  <a:schemeClr val="tx1"/>
                </a:solidFill>
              </a:rPr>
              <a:t>Experiments &amp; Results</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26</a:t>
            </a:fld>
            <a:endParaRPr lang="en-US" dirty="0"/>
          </a:p>
        </p:txBody>
      </p:sp>
      <p:sp>
        <p:nvSpPr>
          <p:cNvPr id="13" name="TextBox 12">
            <a:extLst>
              <a:ext uri="{FF2B5EF4-FFF2-40B4-BE49-F238E27FC236}">
                <a16:creationId xmlns:a16="http://schemas.microsoft.com/office/drawing/2014/main" id="{2BCD0726-1C44-4C3C-B618-A0997D231ACC}"/>
              </a:ext>
            </a:extLst>
          </p:cNvPr>
          <p:cNvSpPr txBox="1"/>
          <p:nvPr/>
        </p:nvSpPr>
        <p:spPr>
          <a:xfrm>
            <a:off x="682333" y="1226753"/>
            <a:ext cx="6094602" cy="5185522"/>
          </a:xfrm>
          <a:prstGeom prst="rect">
            <a:avLst/>
          </a:prstGeom>
          <a:noFill/>
        </p:spPr>
        <p:txBody>
          <a:bodyPr wrap="square">
            <a:spAutoFit/>
          </a:bodyPr>
          <a:lstStyle/>
          <a:p>
            <a:pPr marL="342900" marR="0" lvl="0" indent="-342900" algn="just" rtl="0">
              <a:lnSpc>
                <a:spcPct val="150000"/>
              </a:lnSpc>
              <a:spcBef>
                <a:spcPts val="0"/>
              </a:spcBef>
              <a:spcAft>
                <a:spcPts val="0"/>
              </a:spcAft>
              <a:buFont typeface="+mj-lt"/>
              <a:buAutoNum type="arabicParenR"/>
            </a:pPr>
            <a:r>
              <a:rPr lang="en-US" sz="2800" dirty="0">
                <a:effectLst/>
                <a:latin typeface="+mj-lt"/>
                <a:ea typeface="Times New Roman" panose="02020603050405020304" pitchFamily="18" charset="0"/>
                <a:cs typeface="Times New Roman" panose="02020603050405020304" pitchFamily="18" charset="0"/>
              </a:rPr>
              <a:t>Casual Wear Model:</a:t>
            </a:r>
            <a:endParaRPr lang="en-US" sz="2400" dirty="0">
              <a:effectLst/>
              <a:latin typeface="+mj-lt"/>
              <a:ea typeface="Times New Roman" panose="02020603050405020304" pitchFamily="18" charset="0"/>
            </a:endParaRPr>
          </a:p>
          <a:p>
            <a:pPr marL="742950" marR="0" lvl="1" indent="-285750" algn="just">
              <a:lnSpc>
                <a:spcPct val="150000"/>
              </a:lnSpc>
              <a:spcBef>
                <a:spcPts val="0"/>
              </a:spcBef>
              <a:spcAft>
                <a:spcPts val="0"/>
              </a:spcAft>
              <a:buFont typeface="Symbol" panose="05050102010706020507" pitchFamily="18" charset="2"/>
              <a:buChar char=""/>
            </a:pPr>
            <a:r>
              <a:rPr lang="en-US" sz="2800" dirty="0">
                <a:latin typeface="+mj-lt"/>
                <a:ea typeface="Times New Roman" panose="02020603050405020304" pitchFamily="18" charset="0"/>
                <a:cs typeface="Times New Roman" panose="02020603050405020304" pitchFamily="18" charset="0"/>
              </a:rPr>
              <a:t>T</a:t>
            </a:r>
            <a:r>
              <a:rPr lang="en-US" sz="2800" dirty="0">
                <a:effectLst/>
                <a:latin typeface="+mj-lt"/>
                <a:ea typeface="Times New Roman" panose="02020603050405020304" pitchFamily="18" charset="0"/>
                <a:cs typeface="Times New Roman" panose="02020603050405020304" pitchFamily="18" charset="0"/>
              </a:rPr>
              <a:t>est Dataset 2k image and training dataset 21k.</a:t>
            </a:r>
            <a:endParaRPr lang="en-US" sz="2400" dirty="0">
              <a:effectLst/>
              <a:latin typeface="+mj-lt"/>
              <a:ea typeface="Times New Roman" panose="02020603050405020304" pitchFamily="18" charset="0"/>
              <a:cs typeface="Times New Roman" panose="02020603050405020304" pitchFamily="18" charset="0"/>
            </a:endParaRPr>
          </a:p>
          <a:p>
            <a:pPr marL="742950" marR="0" lvl="1" indent="-285750" algn="just">
              <a:lnSpc>
                <a:spcPct val="150000"/>
              </a:lnSpc>
              <a:spcBef>
                <a:spcPts val="0"/>
              </a:spcBef>
              <a:spcAft>
                <a:spcPts val="0"/>
              </a:spcAft>
              <a:buFont typeface="Symbol" panose="05050102010706020507" pitchFamily="18" charset="2"/>
              <a:buChar char=""/>
            </a:pPr>
            <a:r>
              <a:rPr lang="en-US" sz="2800" dirty="0">
                <a:effectLst/>
                <a:latin typeface="+mj-lt"/>
                <a:ea typeface="Times New Roman" panose="02020603050405020304" pitchFamily="18" charset="0"/>
                <a:cs typeface="Times New Roman" panose="02020603050405020304" pitchFamily="18" charset="0"/>
              </a:rPr>
              <a:t>Model FID: </a:t>
            </a:r>
            <a:r>
              <a:rPr lang="en-US" sz="2800" dirty="0">
                <a:latin typeface="+mj-lt"/>
                <a:ea typeface="Times New Roman" panose="02020603050405020304" pitchFamily="18" charset="0"/>
                <a:cs typeface="Times New Roman" panose="02020603050405020304" pitchFamily="18" charset="0"/>
              </a:rPr>
              <a:t>72</a:t>
            </a:r>
            <a:r>
              <a:rPr lang="en-US" sz="2800" dirty="0">
                <a:effectLst/>
                <a:latin typeface="+mj-lt"/>
                <a:ea typeface="Times New Roman" panose="02020603050405020304" pitchFamily="18" charset="0"/>
                <a:cs typeface="Times New Roman" panose="02020603050405020304" pitchFamily="18" charset="0"/>
              </a:rPr>
              <a:t>.333</a:t>
            </a:r>
            <a:endParaRPr lang="en-US" sz="2400" dirty="0">
              <a:effectLst/>
              <a:latin typeface="+mj-lt"/>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arenR"/>
            </a:pPr>
            <a:r>
              <a:rPr lang="en-US" sz="2800" dirty="0">
                <a:effectLst/>
                <a:latin typeface="+mj-lt"/>
                <a:ea typeface="Times New Roman" panose="02020603050405020304" pitchFamily="18" charset="0"/>
                <a:cs typeface="Times New Roman" panose="02020603050405020304" pitchFamily="18" charset="0"/>
              </a:rPr>
              <a:t>Wedding Dresses Model:</a:t>
            </a:r>
            <a:endParaRPr lang="en-US" sz="2400" dirty="0">
              <a:effectLst/>
              <a:latin typeface="+mj-lt"/>
              <a:ea typeface="Times New Roman" panose="02020603050405020304" pitchFamily="18" charset="0"/>
            </a:endParaRPr>
          </a:p>
          <a:p>
            <a:pPr marL="742950" marR="0" lvl="1" indent="-285750" algn="just">
              <a:lnSpc>
                <a:spcPct val="150000"/>
              </a:lnSpc>
              <a:spcBef>
                <a:spcPts val="0"/>
              </a:spcBef>
              <a:spcAft>
                <a:spcPts val="0"/>
              </a:spcAft>
              <a:buFont typeface="Symbol" panose="05050102010706020507" pitchFamily="18" charset="2"/>
              <a:buChar char=""/>
            </a:pPr>
            <a:r>
              <a:rPr lang="en-US" sz="2800" dirty="0">
                <a:latin typeface="+mj-lt"/>
                <a:ea typeface="Times New Roman" panose="02020603050405020304" pitchFamily="18" charset="0"/>
                <a:cs typeface="Times New Roman" panose="02020603050405020304" pitchFamily="18" charset="0"/>
              </a:rPr>
              <a:t>T</a:t>
            </a:r>
            <a:r>
              <a:rPr lang="en-US" sz="2800" dirty="0">
                <a:effectLst/>
                <a:latin typeface="+mj-lt"/>
                <a:ea typeface="Times New Roman" panose="02020603050405020304" pitchFamily="18" charset="0"/>
                <a:cs typeface="Times New Roman" panose="02020603050405020304" pitchFamily="18" charset="0"/>
              </a:rPr>
              <a:t>est Dataset 60 image and training dataset 600.</a:t>
            </a:r>
            <a:endParaRPr lang="en-US" sz="2400" dirty="0">
              <a:effectLst/>
              <a:latin typeface="+mj-lt"/>
              <a:ea typeface="Times New Roman" panose="02020603050405020304" pitchFamily="18" charset="0"/>
              <a:cs typeface="Times New Roman" panose="02020603050405020304" pitchFamily="18" charset="0"/>
            </a:endParaRPr>
          </a:p>
          <a:p>
            <a:pPr marL="742950" marR="0" lvl="1" indent="-285750" algn="just">
              <a:lnSpc>
                <a:spcPct val="150000"/>
              </a:lnSpc>
              <a:spcBef>
                <a:spcPts val="0"/>
              </a:spcBef>
              <a:spcAft>
                <a:spcPts val="0"/>
              </a:spcAft>
              <a:buFont typeface="Symbol" panose="05050102010706020507" pitchFamily="18" charset="2"/>
              <a:buChar char=""/>
            </a:pPr>
            <a:r>
              <a:rPr lang="en-US" sz="2800" dirty="0">
                <a:effectLst/>
                <a:latin typeface="+mj-lt"/>
                <a:ea typeface="Times New Roman" panose="02020603050405020304" pitchFamily="18" charset="0"/>
                <a:cs typeface="Times New Roman" panose="02020603050405020304" pitchFamily="18" charset="0"/>
              </a:rPr>
              <a:t>Model FID: </a:t>
            </a:r>
            <a:r>
              <a:rPr lang="en-US" sz="2800" dirty="0">
                <a:latin typeface="+mj-lt"/>
                <a:ea typeface="Times New Roman" panose="02020603050405020304" pitchFamily="18" charset="0"/>
                <a:cs typeface="Times New Roman" panose="02020603050405020304" pitchFamily="18" charset="0"/>
              </a:rPr>
              <a:t>94</a:t>
            </a:r>
            <a:r>
              <a:rPr lang="en-US" sz="2800" dirty="0">
                <a:effectLst/>
                <a:latin typeface="+mj-lt"/>
                <a:ea typeface="Times New Roman" panose="02020603050405020304" pitchFamily="18" charset="0"/>
                <a:cs typeface="Times New Roman" panose="02020603050405020304" pitchFamily="18" charset="0"/>
              </a:rPr>
              <a:t>.666</a:t>
            </a:r>
            <a:endParaRPr lang="en-US" sz="2400" dirty="0">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5932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418110" y="372584"/>
            <a:ext cx="6623049" cy="737902"/>
          </a:xfrm>
        </p:spPr>
        <p:txBody>
          <a:bodyPr/>
          <a:lstStyle/>
          <a:p>
            <a:r>
              <a:rPr lang="en-US" dirty="0">
                <a:solidFill>
                  <a:schemeClr val="tx1"/>
                </a:solidFill>
              </a:rPr>
              <a:t>Experiments &amp; Results</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27</a:t>
            </a:fld>
            <a:endParaRPr lang="en-US" dirty="0"/>
          </a:p>
        </p:txBody>
      </p:sp>
      <p:sp>
        <p:nvSpPr>
          <p:cNvPr id="6" name="TextBox 5">
            <a:extLst>
              <a:ext uri="{FF2B5EF4-FFF2-40B4-BE49-F238E27FC236}">
                <a16:creationId xmlns:a16="http://schemas.microsoft.com/office/drawing/2014/main" id="{67715948-D732-71DF-E937-534B0833BA4B}"/>
              </a:ext>
            </a:extLst>
          </p:cNvPr>
          <p:cNvSpPr txBox="1"/>
          <p:nvPr/>
        </p:nvSpPr>
        <p:spPr>
          <a:xfrm>
            <a:off x="1020564" y="5942316"/>
            <a:ext cx="2360613" cy="369332"/>
          </a:xfrm>
          <a:prstGeom prst="rect">
            <a:avLst/>
          </a:prstGeom>
          <a:noFill/>
        </p:spPr>
        <p:txBody>
          <a:bodyPr wrap="square" rtlCol="0">
            <a:spAutoFit/>
          </a:bodyPr>
          <a:lstStyle/>
          <a:p>
            <a:pPr algn="ctr"/>
            <a:r>
              <a:rPr lang="en-US" dirty="0"/>
              <a:t>10+ epochs</a:t>
            </a:r>
          </a:p>
        </p:txBody>
      </p:sp>
      <p:sp>
        <p:nvSpPr>
          <p:cNvPr id="8" name="TextBox 7">
            <a:extLst>
              <a:ext uri="{FF2B5EF4-FFF2-40B4-BE49-F238E27FC236}">
                <a16:creationId xmlns:a16="http://schemas.microsoft.com/office/drawing/2014/main" id="{96A17223-7681-D7B9-EBEE-D5D932A0668F}"/>
              </a:ext>
            </a:extLst>
          </p:cNvPr>
          <p:cNvSpPr txBox="1"/>
          <p:nvPr/>
        </p:nvSpPr>
        <p:spPr>
          <a:xfrm>
            <a:off x="4837256" y="5953214"/>
            <a:ext cx="2360613" cy="369332"/>
          </a:xfrm>
          <a:prstGeom prst="rect">
            <a:avLst/>
          </a:prstGeom>
          <a:noFill/>
        </p:spPr>
        <p:txBody>
          <a:bodyPr wrap="square" rtlCol="0">
            <a:spAutoFit/>
          </a:bodyPr>
          <a:lstStyle/>
          <a:p>
            <a:pPr algn="ctr"/>
            <a:r>
              <a:rPr lang="en-US" dirty="0"/>
              <a:t>50+ epochs</a:t>
            </a:r>
          </a:p>
        </p:txBody>
      </p:sp>
      <p:sp>
        <p:nvSpPr>
          <p:cNvPr id="11" name="TextBox 10">
            <a:extLst>
              <a:ext uri="{FF2B5EF4-FFF2-40B4-BE49-F238E27FC236}">
                <a16:creationId xmlns:a16="http://schemas.microsoft.com/office/drawing/2014/main" id="{5EAA689C-5D8B-2155-3A1C-4AE00674E1E3}"/>
              </a:ext>
            </a:extLst>
          </p:cNvPr>
          <p:cNvSpPr txBox="1"/>
          <p:nvPr/>
        </p:nvSpPr>
        <p:spPr>
          <a:xfrm>
            <a:off x="8810825" y="5953214"/>
            <a:ext cx="2360613" cy="369332"/>
          </a:xfrm>
          <a:prstGeom prst="rect">
            <a:avLst/>
          </a:prstGeom>
          <a:noFill/>
        </p:spPr>
        <p:txBody>
          <a:bodyPr wrap="square" rtlCol="0">
            <a:spAutoFit/>
          </a:bodyPr>
          <a:lstStyle/>
          <a:p>
            <a:pPr algn="ctr"/>
            <a:r>
              <a:rPr lang="en-US" dirty="0"/>
              <a:t>90+ epochs</a:t>
            </a:r>
          </a:p>
        </p:txBody>
      </p:sp>
      <p:pic>
        <p:nvPicPr>
          <p:cNvPr id="16" name="Picture 15" descr="A person wearing a white dress&#10;&#10;Description automatically generated with medium confidence">
            <a:extLst>
              <a:ext uri="{FF2B5EF4-FFF2-40B4-BE49-F238E27FC236}">
                <a16:creationId xmlns:a16="http://schemas.microsoft.com/office/drawing/2014/main" id="{0896B988-F53D-769F-AC16-D09A44A11179}"/>
              </a:ext>
            </a:extLst>
          </p:cNvPr>
          <p:cNvPicPr>
            <a:picLocks noChangeAspect="1"/>
          </p:cNvPicPr>
          <p:nvPr/>
        </p:nvPicPr>
        <p:blipFill rotWithShape="1">
          <a:blip r:embed="rId2"/>
          <a:srcRect l="10447" t="5868" r="12488"/>
          <a:stretch/>
        </p:blipFill>
        <p:spPr>
          <a:xfrm>
            <a:off x="8088908" y="1928034"/>
            <a:ext cx="3603966" cy="4014282"/>
          </a:xfrm>
          <a:prstGeom prst="rect">
            <a:avLst/>
          </a:prstGeom>
        </p:spPr>
      </p:pic>
      <p:pic>
        <p:nvPicPr>
          <p:cNvPr id="18" name="Picture 17" descr="A person wearing a white dress&#10;&#10;Description automatically generated">
            <a:extLst>
              <a:ext uri="{FF2B5EF4-FFF2-40B4-BE49-F238E27FC236}">
                <a16:creationId xmlns:a16="http://schemas.microsoft.com/office/drawing/2014/main" id="{90F3CB04-F09D-0F7D-1E5E-10E104063CEF}"/>
              </a:ext>
            </a:extLst>
          </p:cNvPr>
          <p:cNvPicPr>
            <a:picLocks noChangeAspect="1"/>
          </p:cNvPicPr>
          <p:nvPr/>
        </p:nvPicPr>
        <p:blipFill rotWithShape="1">
          <a:blip r:embed="rId3"/>
          <a:srcRect l="8345" t="-1196" r="5554" b="1196"/>
          <a:stretch/>
        </p:blipFill>
        <p:spPr>
          <a:xfrm>
            <a:off x="4227427" y="1860501"/>
            <a:ext cx="3580273" cy="4081815"/>
          </a:xfrm>
          <a:prstGeom prst="rect">
            <a:avLst/>
          </a:prstGeom>
        </p:spPr>
      </p:pic>
      <p:pic>
        <p:nvPicPr>
          <p:cNvPr id="20" name="Picture 19" descr="A person lying on a bed&#10;&#10;Description automatically generated with medium confidence">
            <a:extLst>
              <a:ext uri="{FF2B5EF4-FFF2-40B4-BE49-F238E27FC236}">
                <a16:creationId xmlns:a16="http://schemas.microsoft.com/office/drawing/2014/main" id="{4BFFD885-0D33-356F-4600-583FAC2A9322}"/>
              </a:ext>
            </a:extLst>
          </p:cNvPr>
          <p:cNvPicPr>
            <a:picLocks noChangeAspect="1"/>
          </p:cNvPicPr>
          <p:nvPr/>
        </p:nvPicPr>
        <p:blipFill rotWithShape="1">
          <a:blip r:embed="rId4"/>
          <a:srcRect l="10114" r="10114"/>
          <a:stretch/>
        </p:blipFill>
        <p:spPr>
          <a:xfrm>
            <a:off x="455520" y="1928034"/>
            <a:ext cx="3490699" cy="4014282"/>
          </a:xfrm>
          <a:prstGeom prst="rect">
            <a:avLst/>
          </a:prstGeom>
        </p:spPr>
      </p:pic>
      <p:sp>
        <p:nvSpPr>
          <p:cNvPr id="3" name="TextBox 2">
            <a:extLst>
              <a:ext uri="{FF2B5EF4-FFF2-40B4-BE49-F238E27FC236}">
                <a16:creationId xmlns:a16="http://schemas.microsoft.com/office/drawing/2014/main" id="{752F0889-099D-5087-7EF5-C0ABA67A4F30}"/>
              </a:ext>
            </a:extLst>
          </p:cNvPr>
          <p:cNvSpPr txBox="1"/>
          <p:nvPr/>
        </p:nvSpPr>
        <p:spPr>
          <a:xfrm>
            <a:off x="418110" y="1363138"/>
            <a:ext cx="11351230" cy="369332"/>
          </a:xfrm>
          <a:prstGeom prst="rect">
            <a:avLst/>
          </a:prstGeom>
          <a:noFill/>
        </p:spPr>
        <p:txBody>
          <a:bodyPr wrap="square" rtlCol="0">
            <a:spAutoFit/>
          </a:bodyPr>
          <a:lstStyle/>
          <a:p>
            <a:r>
              <a:rPr lang="en-US" dirty="0"/>
              <a:t>Thin spaghetti straps grace the shoulder to meet a modern straight neckline with a subtle wrapped effect wedding dress</a:t>
            </a:r>
          </a:p>
        </p:txBody>
      </p:sp>
      <p:sp>
        <p:nvSpPr>
          <p:cNvPr id="4" name="TextBox 3">
            <a:extLst>
              <a:ext uri="{FF2B5EF4-FFF2-40B4-BE49-F238E27FC236}">
                <a16:creationId xmlns:a16="http://schemas.microsoft.com/office/drawing/2014/main" id="{BF85F4C9-7071-15E8-4470-A3FD1FD03248}"/>
              </a:ext>
            </a:extLst>
          </p:cNvPr>
          <p:cNvSpPr txBox="1"/>
          <p:nvPr/>
        </p:nvSpPr>
        <p:spPr>
          <a:xfrm>
            <a:off x="7041159" y="480526"/>
            <a:ext cx="4918790" cy="523220"/>
          </a:xfrm>
          <a:prstGeom prst="rect">
            <a:avLst/>
          </a:prstGeom>
          <a:noFill/>
        </p:spPr>
        <p:txBody>
          <a:bodyPr wrap="square" rtlCol="0">
            <a:spAutoFit/>
          </a:bodyPr>
          <a:lstStyle/>
          <a:p>
            <a:r>
              <a:rPr lang="en-US" sz="2800" u="sng" dirty="0"/>
              <a:t>Wedding Dresses model</a:t>
            </a:r>
          </a:p>
        </p:txBody>
      </p:sp>
    </p:spTree>
    <p:extLst>
      <p:ext uri="{BB962C8B-B14F-4D97-AF65-F5344CB8AC3E}">
        <p14:creationId xmlns:p14="http://schemas.microsoft.com/office/powerpoint/2010/main" val="3923541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418110" y="372584"/>
            <a:ext cx="6623049" cy="737902"/>
          </a:xfrm>
        </p:spPr>
        <p:txBody>
          <a:bodyPr/>
          <a:lstStyle/>
          <a:p>
            <a:r>
              <a:rPr lang="en-US" dirty="0">
                <a:solidFill>
                  <a:schemeClr val="tx1"/>
                </a:solidFill>
              </a:rPr>
              <a:t>Experiments &amp; Results</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28</a:t>
            </a:fld>
            <a:endParaRPr lang="en-US" dirty="0"/>
          </a:p>
        </p:txBody>
      </p:sp>
      <p:pic>
        <p:nvPicPr>
          <p:cNvPr id="5" name="Picture 4" descr="A picture containing text, person, outdoor&#10;&#10;Description automatically generated">
            <a:extLst>
              <a:ext uri="{FF2B5EF4-FFF2-40B4-BE49-F238E27FC236}">
                <a16:creationId xmlns:a16="http://schemas.microsoft.com/office/drawing/2014/main" id="{26B382FE-7A4D-39ED-2265-756DE5D0DF94}"/>
              </a:ext>
            </a:extLst>
          </p:cNvPr>
          <p:cNvPicPr>
            <a:picLocks noChangeAspect="1"/>
          </p:cNvPicPr>
          <p:nvPr/>
        </p:nvPicPr>
        <p:blipFill rotWithShape="1">
          <a:blip r:embed="rId2"/>
          <a:srcRect t="6441"/>
          <a:stretch/>
        </p:blipFill>
        <p:spPr>
          <a:xfrm>
            <a:off x="4356518" y="2351314"/>
            <a:ext cx="3648422" cy="3530036"/>
          </a:xfrm>
          <a:prstGeom prst="rect">
            <a:avLst/>
          </a:prstGeom>
        </p:spPr>
      </p:pic>
      <p:sp>
        <p:nvSpPr>
          <p:cNvPr id="6" name="TextBox 5">
            <a:extLst>
              <a:ext uri="{FF2B5EF4-FFF2-40B4-BE49-F238E27FC236}">
                <a16:creationId xmlns:a16="http://schemas.microsoft.com/office/drawing/2014/main" id="{67715948-D732-71DF-E937-534B0833BA4B}"/>
              </a:ext>
            </a:extLst>
          </p:cNvPr>
          <p:cNvSpPr txBox="1"/>
          <p:nvPr/>
        </p:nvSpPr>
        <p:spPr>
          <a:xfrm>
            <a:off x="1082573" y="5891761"/>
            <a:ext cx="2360613" cy="369332"/>
          </a:xfrm>
          <a:prstGeom prst="rect">
            <a:avLst/>
          </a:prstGeom>
          <a:noFill/>
        </p:spPr>
        <p:txBody>
          <a:bodyPr wrap="square" rtlCol="0">
            <a:spAutoFit/>
          </a:bodyPr>
          <a:lstStyle/>
          <a:p>
            <a:pPr algn="ctr"/>
            <a:r>
              <a:rPr lang="en-US" dirty="0"/>
              <a:t>10+ epochs</a:t>
            </a:r>
          </a:p>
        </p:txBody>
      </p:sp>
      <p:pic>
        <p:nvPicPr>
          <p:cNvPr id="7" name="Picture 6" descr="A picture containing text, posing&#10;&#10;Description automatically generated">
            <a:extLst>
              <a:ext uri="{FF2B5EF4-FFF2-40B4-BE49-F238E27FC236}">
                <a16:creationId xmlns:a16="http://schemas.microsoft.com/office/drawing/2014/main" id="{6DC7D3DC-03E0-FD9C-E97D-F0C60EC2DBA1}"/>
              </a:ext>
            </a:extLst>
          </p:cNvPr>
          <p:cNvPicPr>
            <a:picLocks noChangeAspect="1"/>
          </p:cNvPicPr>
          <p:nvPr/>
        </p:nvPicPr>
        <p:blipFill rotWithShape="1">
          <a:blip r:embed="rId3"/>
          <a:srcRect t="8614"/>
          <a:stretch/>
        </p:blipFill>
        <p:spPr>
          <a:xfrm>
            <a:off x="331674" y="2351314"/>
            <a:ext cx="3775978" cy="3511627"/>
          </a:xfrm>
          <a:prstGeom prst="rect">
            <a:avLst/>
          </a:prstGeom>
        </p:spPr>
      </p:pic>
      <p:sp>
        <p:nvSpPr>
          <p:cNvPr id="8" name="TextBox 7">
            <a:extLst>
              <a:ext uri="{FF2B5EF4-FFF2-40B4-BE49-F238E27FC236}">
                <a16:creationId xmlns:a16="http://schemas.microsoft.com/office/drawing/2014/main" id="{96A17223-7681-D7B9-EBEE-D5D932A0668F}"/>
              </a:ext>
            </a:extLst>
          </p:cNvPr>
          <p:cNvSpPr txBox="1"/>
          <p:nvPr/>
        </p:nvSpPr>
        <p:spPr>
          <a:xfrm>
            <a:off x="4909398" y="5891761"/>
            <a:ext cx="2360613" cy="369332"/>
          </a:xfrm>
          <a:prstGeom prst="rect">
            <a:avLst/>
          </a:prstGeom>
          <a:noFill/>
        </p:spPr>
        <p:txBody>
          <a:bodyPr wrap="square" rtlCol="0">
            <a:spAutoFit/>
          </a:bodyPr>
          <a:lstStyle/>
          <a:p>
            <a:pPr algn="ctr"/>
            <a:r>
              <a:rPr lang="en-US" dirty="0"/>
              <a:t>50+ epochs</a:t>
            </a:r>
          </a:p>
        </p:txBody>
      </p:sp>
      <p:pic>
        <p:nvPicPr>
          <p:cNvPr id="10" name="Picture 9" descr="A person wearing a mask&#10;&#10;Description automatically generated with medium confidence">
            <a:extLst>
              <a:ext uri="{FF2B5EF4-FFF2-40B4-BE49-F238E27FC236}">
                <a16:creationId xmlns:a16="http://schemas.microsoft.com/office/drawing/2014/main" id="{45BAF4CC-AC93-3F48-C086-CE1F39EA27B8}"/>
              </a:ext>
            </a:extLst>
          </p:cNvPr>
          <p:cNvPicPr>
            <a:picLocks noChangeAspect="1"/>
          </p:cNvPicPr>
          <p:nvPr/>
        </p:nvPicPr>
        <p:blipFill rotWithShape="1">
          <a:blip r:embed="rId4"/>
          <a:srcRect t="6014" b="-1"/>
          <a:stretch/>
        </p:blipFill>
        <p:spPr>
          <a:xfrm>
            <a:off x="8253806" y="2351314"/>
            <a:ext cx="3648421" cy="3541718"/>
          </a:xfrm>
          <a:prstGeom prst="rect">
            <a:avLst/>
          </a:prstGeom>
        </p:spPr>
      </p:pic>
      <p:sp>
        <p:nvSpPr>
          <p:cNvPr id="11" name="TextBox 10">
            <a:extLst>
              <a:ext uri="{FF2B5EF4-FFF2-40B4-BE49-F238E27FC236}">
                <a16:creationId xmlns:a16="http://schemas.microsoft.com/office/drawing/2014/main" id="{5EAA689C-5D8B-2155-3A1C-4AE00674E1E3}"/>
              </a:ext>
            </a:extLst>
          </p:cNvPr>
          <p:cNvSpPr txBox="1"/>
          <p:nvPr/>
        </p:nvSpPr>
        <p:spPr>
          <a:xfrm>
            <a:off x="9008386" y="5891761"/>
            <a:ext cx="2360613" cy="369332"/>
          </a:xfrm>
          <a:prstGeom prst="rect">
            <a:avLst/>
          </a:prstGeom>
          <a:noFill/>
        </p:spPr>
        <p:txBody>
          <a:bodyPr wrap="square" rtlCol="0">
            <a:spAutoFit/>
          </a:bodyPr>
          <a:lstStyle/>
          <a:p>
            <a:pPr algn="ctr"/>
            <a:r>
              <a:rPr lang="en-US" dirty="0"/>
              <a:t>90+ epochs</a:t>
            </a:r>
          </a:p>
        </p:txBody>
      </p:sp>
      <p:sp>
        <p:nvSpPr>
          <p:cNvPr id="3" name="TextBox 2">
            <a:extLst>
              <a:ext uri="{FF2B5EF4-FFF2-40B4-BE49-F238E27FC236}">
                <a16:creationId xmlns:a16="http://schemas.microsoft.com/office/drawing/2014/main" id="{98170D65-D57D-A445-0628-62C71BCD16EA}"/>
              </a:ext>
            </a:extLst>
          </p:cNvPr>
          <p:cNvSpPr txBox="1"/>
          <p:nvPr/>
        </p:nvSpPr>
        <p:spPr>
          <a:xfrm>
            <a:off x="7041159" y="480526"/>
            <a:ext cx="4918790" cy="523220"/>
          </a:xfrm>
          <a:prstGeom prst="rect">
            <a:avLst/>
          </a:prstGeom>
          <a:noFill/>
        </p:spPr>
        <p:txBody>
          <a:bodyPr wrap="square" rtlCol="0">
            <a:spAutoFit/>
          </a:bodyPr>
          <a:lstStyle/>
          <a:p>
            <a:r>
              <a:rPr lang="en-US" sz="2800" u="sng" dirty="0"/>
              <a:t>Casual wear model</a:t>
            </a:r>
          </a:p>
        </p:txBody>
      </p:sp>
      <p:sp>
        <p:nvSpPr>
          <p:cNvPr id="4" name="TextBox 3">
            <a:extLst>
              <a:ext uri="{FF2B5EF4-FFF2-40B4-BE49-F238E27FC236}">
                <a16:creationId xmlns:a16="http://schemas.microsoft.com/office/drawing/2014/main" id="{21C8BC92-7829-18D4-0369-96EA188E53F7}"/>
              </a:ext>
            </a:extLst>
          </p:cNvPr>
          <p:cNvSpPr txBox="1"/>
          <p:nvPr/>
        </p:nvSpPr>
        <p:spPr>
          <a:xfrm>
            <a:off x="418110" y="1736348"/>
            <a:ext cx="11351230" cy="369332"/>
          </a:xfrm>
          <a:prstGeom prst="rect">
            <a:avLst/>
          </a:prstGeom>
          <a:noFill/>
        </p:spPr>
        <p:txBody>
          <a:bodyPr wrap="square" rtlCol="0">
            <a:spAutoFit/>
          </a:bodyPr>
          <a:lstStyle/>
          <a:p>
            <a:pPr algn="ctr"/>
            <a:r>
              <a:rPr lang="en-US" dirty="0">
                <a:latin typeface="+mj-lt"/>
              </a:rPr>
              <a:t>Star Wars</a:t>
            </a:r>
          </a:p>
        </p:txBody>
      </p:sp>
    </p:spTree>
    <p:extLst>
      <p:ext uri="{BB962C8B-B14F-4D97-AF65-F5344CB8AC3E}">
        <p14:creationId xmlns:p14="http://schemas.microsoft.com/office/powerpoint/2010/main" val="3151458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4213761" y="2790665"/>
            <a:ext cx="3764478" cy="1276669"/>
          </a:xfrm>
        </p:spPr>
        <p:txBody>
          <a:bodyPr/>
          <a:lstStyle/>
          <a:p>
            <a:r>
              <a:rPr lang="en-US" sz="8800" dirty="0"/>
              <a:t>D</a:t>
            </a:r>
            <a:r>
              <a:rPr lang="en-US" sz="8800" dirty="0">
                <a:solidFill>
                  <a:schemeClr val="tx1"/>
                </a:solidFill>
              </a:rPr>
              <a:t>EMO</a:t>
            </a:r>
            <a:endParaRPr lang="en-US" sz="8800"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29</a:t>
            </a:fld>
            <a:endParaRPr lang="en-US" dirty="0"/>
          </a:p>
        </p:txBody>
      </p:sp>
    </p:spTree>
    <p:extLst>
      <p:ext uri="{BB962C8B-B14F-4D97-AF65-F5344CB8AC3E}">
        <p14:creationId xmlns:p14="http://schemas.microsoft.com/office/powerpoint/2010/main" val="3699874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649" y="579983"/>
            <a:ext cx="3299703" cy="866648"/>
          </a:xfrm>
        </p:spPr>
        <p:txBody>
          <a:bodyPr/>
          <a:lstStyle/>
          <a:p>
            <a:r>
              <a:rPr lang="en-US" dirty="0"/>
              <a:t>          Supervisors </a:t>
            </a:r>
          </a:p>
        </p:txBody>
      </p:sp>
      <p:sp>
        <p:nvSpPr>
          <p:cNvPr id="3" name="Content Placeholder 2"/>
          <p:cNvSpPr>
            <a:spLocks noGrp="1"/>
          </p:cNvSpPr>
          <p:nvPr>
            <p:ph idx="1"/>
          </p:nvPr>
        </p:nvSpPr>
        <p:spPr>
          <a:xfrm>
            <a:off x="550863" y="1941342"/>
            <a:ext cx="4063340" cy="3475576"/>
          </a:xfrm>
        </p:spPr>
        <p:txBody>
          <a:bodyPr/>
          <a:lstStyle/>
          <a:p>
            <a:endParaRPr lang="en-US" dirty="0"/>
          </a:p>
          <a:p>
            <a:endParaRPr lang="en-US" dirty="0"/>
          </a:p>
        </p:txBody>
      </p:sp>
      <p:pic>
        <p:nvPicPr>
          <p:cNvPr id="10" name="Picture Placeholder 9" descr="Data Points "/>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a:fillRect/>
          </a:stretch>
        </p:blipFill>
        <p:spPr>
          <a:xfrm>
            <a:off x="8918575" y="596392"/>
            <a:ext cx="2263776" cy="2263776"/>
          </a:xfrm>
        </p:spPr>
      </p:pic>
      <p:pic>
        <p:nvPicPr>
          <p:cNvPr id="12" name="Picture Placeholder 11" descr="Data Background"/>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a:fillRect/>
          </a:stretch>
        </p:blipFill>
        <p:spPr>
          <a:xfrm>
            <a:off x="9091612" y="3324733"/>
            <a:ext cx="2936876" cy="2936876"/>
          </a:xfrm>
        </p:spPr>
      </p:pic>
      <p:sp>
        <p:nvSpPr>
          <p:cNvPr id="15" name="Slide Number Placeholder 14"/>
          <p:cNvSpPr>
            <a:spLocks noGrp="1"/>
          </p:cNvSpPr>
          <p:nvPr>
            <p:ph type="sldNum" sz="quarter" idx="12"/>
          </p:nvPr>
        </p:nvSpPr>
        <p:spPr>
          <a:xfrm>
            <a:off x="9948863" y="6507212"/>
            <a:ext cx="1692274" cy="153888"/>
          </a:xfrm>
        </p:spPr>
        <p:txBody>
          <a:bodyPr/>
          <a:lstStyle/>
          <a:p>
            <a:fld id="{DBA1B0FB-D917-4C8C-928F-313BD683BF39}" type="slidenum">
              <a:rPr lang="en-US" smtClean="0"/>
              <a:t>3</a:t>
            </a:fld>
            <a:endParaRPr lang="en-US" dirty="0"/>
          </a:p>
        </p:txBody>
      </p:sp>
      <p:graphicFrame>
        <p:nvGraphicFramePr>
          <p:cNvPr id="4" name="Table 5">
            <a:extLst>
              <a:ext uri="{FF2B5EF4-FFF2-40B4-BE49-F238E27FC236}">
                <a16:creationId xmlns:a16="http://schemas.microsoft.com/office/drawing/2014/main" id="{A276A16D-7BC1-4A37-B04A-862A4B4F0C51}"/>
              </a:ext>
            </a:extLst>
          </p:cNvPr>
          <p:cNvGraphicFramePr>
            <a:graphicFrameLocks noGrp="1"/>
          </p:cNvGraphicFramePr>
          <p:nvPr>
            <p:extLst>
              <p:ext uri="{D42A27DB-BD31-4B8C-83A1-F6EECF244321}">
                <p14:modId xmlns:p14="http://schemas.microsoft.com/office/powerpoint/2010/main" val="3142066949"/>
              </p:ext>
            </p:extLst>
          </p:nvPr>
        </p:nvGraphicFramePr>
        <p:xfrm>
          <a:off x="550203" y="2206305"/>
          <a:ext cx="8128000" cy="1895913"/>
        </p:xfrm>
        <a:graphic>
          <a:graphicData uri="http://schemas.openxmlformats.org/drawingml/2006/table">
            <a:tbl>
              <a:tblPr firstRow="1" bandRow="1">
                <a:tableStyleId>{E8B1032C-EA38-4F05-BA0D-38AFFFC7BED3}</a:tableStyleId>
              </a:tblPr>
              <a:tblGrid>
                <a:gridCol w="4064000">
                  <a:extLst>
                    <a:ext uri="{9D8B030D-6E8A-4147-A177-3AD203B41FA5}">
                      <a16:colId xmlns:a16="http://schemas.microsoft.com/office/drawing/2014/main" val="1826692952"/>
                    </a:ext>
                  </a:extLst>
                </a:gridCol>
                <a:gridCol w="4064000">
                  <a:extLst>
                    <a:ext uri="{9D8B030D-6E8A-4147-A177-3AD203B41FA5}">
                      <a16:colId xmlns:a16="http://schemas.microsoft.com/office/drawing/2014/main" val="1295303254"/>
                    </a:ext>
                  </a:extLst>
                </a:gridCol>
              </a:tblGrid>
              <a:tr h="631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rPr>
                        <a:t>                      </a:t>
                      </a:r>
                      <a:r>
                        <a:rPr lang="en-US" sz="2400" b="0" dirty="0">
                          <a:latin typeface="+mj-lt"/>
                        </a:rPr>
                        <a:t>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rPr>
                        <a:t>                     </a:t>
                      </a:r>
                      <a:r>
                        <a:rPr lang="en-US" sz="2400" b="0" dirty="0">
                          <a:latin typeface="+mj-lt"/>
                        </a:rPr>
                        <a:t>Department</a:t>
                      </a:r>
                    </a:p>
                  </a:txBody>
                  <a:tcPr/>
                </a:tc>
                <a:extLst>
                  <a:ext uri="{0D108BD9-81ED-4DB2-BD59-A6C34878D82A}">
                    <a16:rowId xmlns:a16="http://schemas.microsoft.com/office/drawing/2014/main" val="1520668538"/>
                  </a:ext>
                </a:extLst>
              </a:tr>
              <a:tr h="631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latin typeface="+mj-lt"/>
                        </a:rPr>
                        <a:t>Dr. Salsabil Amin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latin typeface="+mj-lt"/>
                        </a:rPr>
                        <a:t>Basic Sciences Department</a:t>
                      </a:r>
                    </a:p>
                  </a:txBody>
                  <a:tcPr/>
                </a:tc>
                <a:extLst>
                  <a:ext uri="{0D108BD9-81ED-4DB2-BD59-A6C34878D82A}">
                    <a16:rowId xmlns:a16="http://schemas.microsoft.com/office/drawing/2014/main" val="3977510771"/>
                  </a:ext>
                </a:extLst>
              </a:tr>
              <a:tr h="631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latin typeface="+mj-lt"/>
                        </a:rPr>
                        <a:t>T.A. Mohamed Essam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rPr>
                        <a:t>Bioinformatics</a:t>
                      </a:r>
                    </a:p>
                  </a:txBody>
                  <a:tcPr/>
                </a:tc>
                <a:extLst>
                  <a:ext uri="{0D108BD9-81ED-4DB2-BD59-A6C34878D82A}">
                    <a16:rowId xmlns:a16="http://schemas.microsoft.com/office/drawing/2014/main" val="532593488"/>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4BF4F49-03E6-41CC-AF55-AD65DEBF0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07237" y="1292637"/>
            <a:ext cx="667800" cy="631474"/>
            <a:chOff x="8069541" y="1262702"/>
            <a:chExt cx="667800" cy="631474"/>
          </a:xfrm>
        </p:grpSpPr>
        <p:sp>
          <p:nvSpPr>
            <p:cNvPr id="29" name="Freeform: Shape 28">
              <a:extLst>
                <a:ext uri="{FF2B5EF4-FFF2-40B4-BE49-F238E27FC236}">
                  <a16:creationId xmlns:a16="http://schemas.microsoft.com/office/drawing/2014/main" id="{DC1EDB74-7A6D-4D1E-B5BB-49E885D8D9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54C11E97-305F-4D2F-B5FE-DE0ECD6BE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267325" y="549275"/>
            <a:ext cx="6373813" cy="1562959"/>
          </a:xfrm>
        </p:spPr>
        <p:txBody>
          <a:bodyPr vert="horz" wrap="square" lIns="0" tIns="0" rIns="0" bIns="0" rtlCol="0" anchor="t">
            <a:normAutofit/>
          </a:bodyPr>
          <a:lstStyle/>
          <a:p>
            <a:pPr>
              <a:buFont typeface="Arial" panose="020B0604020202020204" pitchFamily="34" charset="0"/>
              <a:buChar char="•"/>
            </a:pPr>
            <a:endParaRPr lang="en-US" sz="1600"/>
          </a:p>
          <a:p>
            <a:pPr>
              <a:buFont typeface="Arial" panose="020B0604020202020204" pitchFamily="34" charset="0"/>
              <a:buChar char="•"/>
            </a:pPr>
            <a:endParaRPr lang="en-US" sz="1600"/>
          </a:p>
        </p:txBody>
      </p:sp>
      <p:pic>
        <p:nvPicPr>
          <p:cNvPr id="5" name="Media1.mp4_2">
            <a:hlinkClick r:id="" action="ppaction://media"/>
            <a:extLst>
              <a:ext uri="{FF2B5EF4-FFF2-40B4-BE49-F238E27FC236}">
                <a16:creationId xmlns:a16="http://schemas.microsoft.com/office/drawing/2014/main" id="{E2C12A26-0A47-D184-2B4C-14E8CE4FB6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449" y="0"/>
            <a:ext cx="12163551" cy="6858000"/>
          </a:xfrm>
          <a:custGeom>
            <a:avLst/>
            <a:gdLst/>
            <a:ahLst/>
            <a:cxnLst/>
            <a:rect l="l" t="t" r="r" b="b"/>
            <a:pathLst>
              <a:path w="12192000" h="3647216">
                <a:moveTo>
                  <a:pt x="0" y="0"/>
                </a:moveTo>
                <a:lnTo>
                  <a:pt x="12192000" y="0"/>
                </a:lnTo>
                <a:lnTo>
                  <a:pt x="12192000" y="3647216"/>
                </a:lnTo>
                <a:lnTo>
                  <a:pt x="0" y="3647216"/>
                </a:lnTo>
                <a:close/>
              </a:path>
            </a:pathLst>
          </a:custGeom>
        </p:spPr>
      </p:pic>
      <p:grpSp>
        <p:nvGrpSpPr>
          <p:cNvPr id="32" name="Group 31">
            <a:extLst>
              <a:ext uri="{FF2B5EF4-FFF2-40B4-BE49-F238E27FC236}">
                <a16:creationId xmlns:a16="http://schemas.microsoft.com/office/drawing/2014/main" id="{DA51DAFE-3CF2-44EC-B173-C51A298666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2" y="2227091"/>
            <a:ext cx="1343549" cy="1980000"/>
            <a:chOff x="10157513" y="3767025"/>
            <a:chExt cx="1343549" cy="1980000"/>
          </a:xfrm>
        </p:grpSpPr>
        <p:sp>
          <p:nvSpPr>
            <p:cNvPr id="33" name="Freeform: Shape 32">
              <a:extLst>
                <a:ext uri="{FF2B5EF4-FFF2-40B4-BE49-F238E27FC236}">
                  <a16:creationId xmlns:a16="http://schemas.microsoft.com/office/drawing/2014/main" id="{3063301B-41B6-4FE1-B94D-CF323DEE8D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9700806" y="435654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20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Freeform: Shape 33">
              <a:extLst>
                <a:ext uri="{FF2B5EF4-FFF2-40B4-BE49-F238E27FC236}">
                  <a16:creationId xmlns:a16="http://schemas.microsoft.com/office/drawing/2014/main" id="{3EC698B9-63DB-4BC1-9F0D-4E46583B7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9751989" y="4268631"/>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E0CEC20B-5710-4F96-B241-1656BCFA5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11393964" y="4748050"/>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0D00330D-9E5D-4427-87AC-50CF27018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10412937" y="3767025"/>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30</a:t>
            </a:fld>
            <a:endParaRPr lang="en-US" dirty="0">
              <a:solidFill>
                <a:schemeClr val="tx1">
                  <a:alpha val="80000"/>
                </a:schemeClr>
              </a:solidFill>
            </a:endParaRPr>
          </a:p>
        </p:txBody>
      </p:sp>
    </p:spTree>
    <p:extLst>
      <p:ext uri="{BB962C8B-B14F-4D97-AF65-F5344CB8AC3E}">
        <p14:creationId xmlns:p14="http://schemas.microsoft.com/office/powerpoint/2010/main" val="37207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918798"/>
          </a:xfrm>
        </p:spPr>
        <p:txBody>
          <a:bodyPr/>
          <a:lstStyle/>
          <a:p>
            <a:r>
              <a:rPr lang="en-US" dirty="0"/>
              <a:t>Conclusion</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dirty="0"/>
          </a:p>
        </p:txBody>
      </p:sp>
      <p:sp>
        <p:nvSpPr>
          <p:cNvPr id="10" name="Content Placeholder 9">
            <a:extLst>
              <a:ext uri="{FF2B5EF4-FFF2-40B4-BE49-F238E27FC236}">
                <a16:creationId xmlns:a16="http://schemas.microsoft.com/office/drawing/2014/main" id="{5A0045A0-6BDB-4093-A081-87577F29E54B}"/>
              </a:ext>
            </a:extLst>
          </p:cNvPr>
          <p:cNvSpPr>
            <a:spLocks noGrp="1"/>
          </p:cNvSpPr>
          <p:nvPr>
            <p:ph idx="1"/>
          </p:nvPr>
        </p:nvSpPr>
        <p:spPr>
          <a:xfrm>
            <a:off x="549538" y="1541699"/>
            <a:ext cx="11090274" cy="2342404"/>
          </a:xfrm>
        </p:spPr>
        <p:txBody>
          <a:bodyPr/>
          <a:lstStyle/>
          <a:p>
            <a:pPr marL="0" indent="0">
              <a:buNone/>
            </a:pPr>
            <a:r>
              <a:rPr lang="en-US" sz="2400" dirty="0">
                <a:solidFill>
                  <a:srgbClr val="FFFFFF"/>
                </a:solidFill>
                <a:latin typeface="+mj-lt"/>
              </a:rPr>
              <a:t>In conclusion, the virtual clothing customization system presented in this project showcases the successful integration of natural language processing and image generation techniques. It provides users with a seamless and interactive platform to personalize clothing items based on their preferences. The system's ability to generate realistic and contextually relevant images is a testament to the effectiveness of the diffusion model and algorithm employed.</a:t>
            </a:r>
          </a:p>
        </p:txBody>
      </p:sp>
    </p:spTree>
    <p:extLst>
      <p:ext uri="{BB962C8B-B14F-4D97-AF65-F5344CB8AC3E}">
        <p14:creationId xmlns:p14="http://schemas.microsoft.com/office/powerpoint/2010/main" val="262463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918798"/>
          </a:xfrm>
        </p:spPr>
        <p:txBody>
          <a:bodyPr/>
          <a:lstStyle/>
          <a:p>
            <a:r>
              <a:rPr lang="en-US" dirty="0"/>
              <a:t>Future Work </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32</a:t>
            </a:fld>
            <a:endParaRPr lang="en-US" dirty="0"/>
          </a:p>
        </p:txBody>
      </p:sp>
      <p:sp>
        <p:nvSpPr>
          <p:cNvPr id="10" name="Content Placeholder 9">
            <a:extLst>
              <a:ext uri="{FF2B5EF4-FFF2-40B4-BE49-F238E27FC236}">
                <a16:creationId xmlns:a16="http://schemas.microsoft.com/office/drawing/2014/main" id="{5A0045A0-6BDB-4093-A081-87577F29E54B}"/>
              </a:ext>
            </a:extLst>
          </p:cNvPr>
          <p:cNvSpPr>
            <a:spLocks noGrp="1"/>
          </p:cNvSpPr>
          <p:nvPr>
            <p:ph idx="1"/>
          </p:nvPr>
        </p:nvSpPr>
        <p:spPr>
          <a:xfrm>
            <a:off x="549538" y="1541699"/>
            <a:ext cx="11090274" cy="4547816"/>
          </a:xfrm>
        </p:spPr>
        <p:txBody>
          <a:bodyPr/>
          <a:lstStyle/>
          <a:p>
            <a:pPr marL="0" indent="0">
              <a:buNone/>
            </a:pPr>
            <a:r>
              <a:rPr lang="en-US" sz="2400" dirty="0">
                <a:solidFill>
                  <a:srgbClr val="FFFFFF"/>
                </a:solidFill>
                <a:effectLst/>
                <a:latin typeface="+mj-lt"/>
                <a:ea typeface="SimSun" panose="02010600030101010101" pitchFamily="2" charset="-122"/>
              </a:rPr>
              <a:t>The project opens possibilities for further enhancements and extensions, such as incorporating additional clothing categories, refining the user interface, and integrating more advanced image generation models. With continuous development and improvement, the system has the potential to revolutionize the way users interact with virtual clothing customization.</a:t>
            </a:r>
          </a:p>
          <a:p>
            <a:pPr marL="457200" indent="0">
              <a:buNone/>
            </a:pPr>
            <a:r>
              <a:rPr lang="en-US" sz="2400" dirty="0">
                <a:solidFill>
                  <a:srgbClr val="FFFFFF"/>
                </a:solidFill>
                <a:effectLst/>
                <a:latin typeface="+mj-lt"/>
                <a:ea typeface="SimSun" panose="02010600030101010101" pitchFamily="2" charset="-122"/>
              </a:rPr>
              <a:t>1)    Train both models on more images.</a:t>
            </a:r>
          </a:p>
          <a:p>
            <a:pPr marL="457200" indent="0">
              <a:buNone/>
            </a:pPr>
            <a:r>
              <a:rPr lang="en-US" sz="2400" dirty="0">
                <a:solidFill>
                  <a:srgbClr val="FFFFFF"/>
                </a:solidFill>
                <a:effectLst/>
                <a:latin typeface="+mj-lt"/>
                <a:ea typeface="SimSun" panose="02010600030101010101" pitchFamily="2" charset="-122"/>
              </a:rPr>
              <a:t>2)   Add more categories.</a:t>
            </a:r>
          </a:p>
          <a:p>
            <a:pPr marL="457200" indent="0">
              <a:buNone/>
            </a:pPr>
            <a:r>
              <a:rPr lang="en-US" sz="2400" dirty="0">
                <a:solidFill>
                  <a:srgbClr val="FFFFFF"/>
                </a:solidFill>
                <a:effectLst/>
                <a:latin typeface="+mj-lt"/>
                <a:ea typeface="SimSun" panose="02010600030101010101" pitchFamily="2" charset="-122"/>
              </a:rPr>
              <a:t>3)   Enhance the user experience.</a:t>
            </a:r>
          </a:p>
          <a:p>
            <a:pPr marL="0" indent="0">
              <a:buNone/>
            </a:pPr>
            <a:endParaRPr lang="en-US" sz="3600" dirty="0">
              <a:solidFill>
                <a:srgbClr val="FFFFFF"/>
              </a:solidFill>
              <a:latin typeface="+mj-lt"/>
            </a:endParaRPr>
          </a:p>
        </p:txBody>
      </p:sp>
    </p:spTree>
    <p:extLst>
      <p:ext uri="{BB962C8B-B14F-4D97-AF65-F5344CB8AC3E}">
        <p14:creationId xmlns:p14="http://schemas.microsoft.com/office/powerpoint/2010/main" val="615334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299193" y="483955"/>
            <a:ext cx="4500562" cy="724059"/>
          </a:xfrm>
        </p:spPr>
        <p:txBody>
          <a:bodyPr vert="horz" wrap="square" lIns="0" tIns="0" rIns="0" bIns="0" rtlCol="0" anchor="t" anchorCtr="0">
            <a:noAutofit/>
          </a:bodyPr>
          <a:lstStyle/>
          <a:p>
            <a:r>
              <a:rPr lang="en-US" dirty="0"/>
              <a:t>References</a:t>
            </a:r>
            <a:br>
              <a:rPr lang="en-US" dirty="0"/>
            </a:br>
            <a:r>
              <a:rPr lang="en-US" kern="1200" dirty="0">
                <a:latin typeface="+mj-lt"/>
                <a:ea typeface="+mj-ea"/>
                <a:cs typeface="+mj-cs"/>
              </a:rPr>
              <a:t> </a:t>
            </a:r>
            <a:br>
              <a:rPr lang="en-US" kern="1200" dirty="0">
                <a:latin typeface="+mj-lt"/>
                <a:ea typeface="+mj-ea"/>
                <a:cs typeface="+mj-cs"/>
              </a:rPr>
            </a:br>
            <a:br>
              <a:rPr lang="en-US" kern="1200" dirty="0">
                <a:latin typeface="+mj-lt"/>
                <a:ea typeface="+mj-ea"/>
                <a:cs typeface="+mj-cs"/>
              </a:rPr>
            </a:br>
            <a:br>
              <a:rPr lang="en-US" kern="1200" dirty="0">
                <a:latin typeface="+mj-lt"/>
                <a:ea typeface="+mj-ea"/>
                <a:cs typeface="+mj-cs"/>
              </a:rPr>
            </a:br>
            <a:endParaRPr lang="en-US" kern="1200" dirty="0">
              <a:latin typeface="+mj-lt"/>
              <a:ea typeface="+mj-ea"/>
              <a:cs typeface="+mj-cs"/>
            </a:endParaRPr>
          </a:p>
        </p:txBody>
      </p:sp>
      <p:sp>
        <p:nvSpPr>
          <p:cNvPr id="65" name="Oval 64">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Content Placeholder 59">
            <a:extLst>
              <a:ext uri="{FF2B5EF4-FFF2-40B4-BE49-F238E27FC236}">
                <a16:creationId xmlns:a16="http://schemas.microsoft.com/office/drawing/2014/main" id="{B2B11FAD-ECB7-A7A4-62AA-214E89180AE6}"/>
              </a:ext>
            </a:extLst>
          </p:cNvPr>
          <p:cNvSpPr>
            <a:spLocks noGrp="1"/>
          </p:cNvSpPr>
          <p:nvPr>
            <p:ph idx="1"/>
          </p:nvPr>
        </p:nvSpPr>
        <p:spPr>
          <a:xfrm>
            <a:off x="461394" y="1434517"/>
            <a:ext cx="10946993" cy="4875795"/>
          </a:xfrm>
        </p:spPr>
        <p:txBody>
          <a:bodyPr anchor="t">
            <a:noAutofit/>
          </a:bodyPr>
          <a:lstStyle/>
          <a:p>
            <a:pPr marL="0" indent="0">
              <a:buNone/>
            </a:pPr>
            <a:r>
              <a:rPr lang="en-US" sz="2400" dirty="0">
                <a:solidFill>
                  <a:srgbClr val="FFFFFF"/>
                </a:solidFill>
                <a:latin typeface="+mj-lt"/>
              </a:rPr>
              <a:t>[1] </a:t>
            </a:r>
            <a:r>
              <a:rPr lang="en-US" sz="2400" dirty="0" err="1">
                <a:solidFill>
                  <a:srgbClr val="FFFFFF"/>
                </a:solidFill>
                <a:latin typeface="+mj-lt"/>
              </a:rPr>
              <a:t>Blattmann</a:t>
            </a:r>
            <a:r>
              <a:rPr lang="en-US" sz="2400" dirty="0">
                <a:solidFill>
                  <a:srgbClr val="FFFFFF"/>
                </a:solidFill>
                <a:latin typeface="+mj-lt"/>
              </a:rPr>
              <a:t>, A., </a:t>
            </a:r>
            <a:r>
              <a:rPr lang="en-US" sz="2400" dirty="0" err="1">
                <a:solidFill>
                  <a:srgbClr val="FFFFFF"/>
                </a:solidFill>
                <a:latin typeface="+mj-lt"/>
              </a:rPr>
              <a:t>Rombach</a:t>
            </a:r>
            <a:r>
              <a:rPr lang="en-US" sz="2400" dirty="0">
                <a:solidFill>
                  <a:srgbClr val="FFFFFF"/>
                </a:solidFill>
                <a:latin typeface="+mj-lt"/>
              </a:rPr>
              <a:t>, R., </a:t>
            </a:r>
            <a:r>
              <a:rPr lang="en-US" sz="2400" dirty="0" err="1">
                <a:solidFill>
                  <a:srgbClr val="FFFFFF"/>
                </a:solidFill>
                <a:latin typeface="+mj-lt"/>
              </a:rPr>
              <a:t>Oktay</a:t>
            </a:r>
            <a:r>
              <a:rPr lang="en-US" sz="2400" dirty="0">
                <a:solidFill>
                  <a:srgbClr val="FFFFFF"/>
                </a:solidFill>
                <a:latin typeface="+mj-lt"/>
              </a:rPr>
              <a:t>, K. and </a:t>
            </a:r>
            <a:r>
              <a:rPr lang="en-US" sz="2400" dirty="0" err="1">
                <a:solidFill>
                  <a:srgbClr val="FFFFFF"/>
                </a:solidFill>
                <a:latin typeface="+mj-lt"/>
              </a:rPr>
              <a:t>Ommer</a:t>
            </a:r>
            <a:r>
              <a:rPr lang="en-US" sz="2400" dirty="0">
                <a:solidFill>
                  <a:srgbClr val="FFFFFF"/>
                </a:solidFill>
                <a:latin typeface="+mj-lt"/>
              </a:rPr>
              <a:t>, B., 2022. Retrieval-Augmented Diffusion Models. </a:t>
            </a:r>
            <a:r>
              <a:rPr lang="en-US" sz="2400" dirty="0" err="1">
                <a:solidFill>
                  <a:srgbClr val="FFFFFF"/>
                </a:solidFill>
                <a:latin typeface="+mj-lt"/>
              </a:rPr>
              <a:t>arXiv</a:t>
            </a:r>
            <a:r>
              <a:rPr lang="en-US" sz="2400" dirty="0">
                <a:solidFill>
                  <a:srgbClr val="FFFFFF"/>
                </a:solidFill>
                <a:latin typeface="+mj-lt"/>
              </a:rPr>
              <a:t> preprint arXiv:2204.11824.</a:t>
            </a:r>
          </a:p>
          <a:p>
            <a:pPr marL="0" indent="0">
              <a:buNone/>
            </a:pPr>
            <a:r>
              <a:rPr lang="en-US" sz="2400" dirty="0">
                <a:solidFill>
                  <a:srgbClr val="FFFFFF"/>
                </a:solidFill>
                <a:latin typeface="+mj-lt"/>
              </a:rPr>
              <a:t>[2] Feng, Z., Zhang, Z., Yu, X., Fang, Y., Li, L., Chen, X., Lu, Y., Liu, J., Yin, W., Feng, S. and Sun, Y., 2022. ERNIE-</a:t>
            </a:r>
            <a:r>
              <a:rPr lang="en-US" sz="2400" dirty="0" err="1">
                <a:solidFill>
                  <a:srgbClr val="FFFFFF"/>
                </a:solidFill>
                <a:latin typeface="+mj-lt"/>
              </a:rPr>
              <a:t>ViLG</a:t>
            </a:r>
            <a:r>
              <a:rPr lang="en-US" sz="2400" dirty="0">
                <a:solidFill>
                  <a:srgbClr val="FFFFFF"/>
                </a:solidFill>
                <a:latin typeface="+mj-lt"/>
              </a:rPr>
              <a:t> 2.0: Improving Text-to-Image Diffusion Model with Knowledge-Enhanced Mixture-of-Denoising-Experts. </a:t>
            </a:r>
            <a:r>
              <a:rPr lang="en-US" sz="2400" dirty="0" err="1">
                <a:solidFill>
                  <a:srgbClr val="FFFFFF"/>
                </a:solidFill>
                <a:latin typeface="+mj-lt"/>
              </a:rPr>
              <a:t>arXiv</a:t>
            </a:r>
            <a:r>
              <a:rPr lang="en-US" sz="2400" dirty="0">
                <a:solidFill>
                  <a:srgbClr val="FFFFFF"/>
                </a:solidFill>
                <a:latin typeface="+mj-lt"/>
              </a:rPr>
              <a:t> preprint arXiv:2210.15257.</a:t>
            </a:r>
          </a:p>
          <a:p>
            <a:pPr marL="0" indent="0">
              <a:buNone/>
            </a:pPr>
            <a:r>
              <a:rPr lang="en-US" sz="2400" dirty="0">
                <a:solidFill>
                  <a:srgbClr val="FFFFFF"/>
                </a:solidFill>
                <a:latin typeface="+mj-lt"/>
              </a:rPr>
              <a:t>[3] Li, R., Li, W., Yang, Y., Wei, H., Jiang, J. and Bai, Q., 2022. Swinv2-Imagen: Hierarchical Vision Transformer Diffusion Models for Text-to-Image Generation. </a:t>
            </a:r>
            <a:r>
              <a:rPr lang="en-US" sz="2400" dirty="0" err="1">
                <a:solidFill>
                  <a:srgbClr val="FFFFFF"/>
                </a:solidFill>
                <a:latin typeface="+mj-lt"/>
              </a:rPr>
              <a:t>arXiv</a:t>
            </a:r>
            <a:r>
              <a:rPr lang="en-US" sz="2400" dirty="0">
                <a:solidFill>
                  <a:srgbClr val="FFFFFF"/>
                </a:solidFill>
                <a:latin typeface="+mj-lt"/>
              </a:rPr>
              <a:t> preprint arXiv:2210.09549.</a:t>
            </a:r>
          </a:p>
          <a:p>
            <a:pPr marL="0" indent="0">
              <a:buNone/>
            </a:pPr>
            <a:endParaRPr lang="en-US" sz="2400" dirty="0">
              <a:solidFill>
                <a:srgbClr val="FFFFFF"/>
              </a:solidFill>
              <a:latin typeface="+mj-lt"/>
            </a:endParaRP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vert="horz" lIns="0" tIns="0" rIns="0" bIns="0" rtlCol="0">
            <a:normAutofit/>
          </a:bodyPr>
          <a:lstStyle/>
          <a:p>
            <a:pPr>
              <a:spcAft>
                <a:spcPts val="600"/>
              </a:spcAft>
            </a:pPr>
            <a:fld id="{DBA1B0FB-D917-4C8C-928F-313BD683BF39}" type="slidenum">
              <a:rPr lang="en-US" smtClean="0"/>
              <a:pPr>
                <a:spcAft>
                  <a:spcPts val="600"/>
                </a:spcAft>
              </a:pPr>
              <a:t>33</a:t>
            </a:fld>
            <a:endParaRPr lang="en-US" dirty="0"/>
          </a:p>
        </p:txBody>
      </p:sp>
    </p:spTree>
    <p:extLst>
      <p:ext uri="{BB962C8B-B14F-4D97-AF65-F5344CB8AC3E}">
        <p14:creationId xmlns:p14="http://schemas.microsoft.com/office/powerpoint/2010/main" val="1070221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299193" y="483955"/>
            <a:ext cx="4500562" cy="724059"/>
          </a:xfrm>
        </p:spPr>
        <p:txBody>
          <a:bodyPr vert="horz" wrap="square" lIns="0" tIns="0" rIns="0" bIns="0" rtlCol="0" anchor="t" anchorCtr="0">
            <a:noAutofit/>
          </a:bodyPr>
          <a:lstStyle/>
          <a:p>
            <a:r>
              <a:rPr lang="en-US" dirty="0"/>
              <a:t>References</a:t>
            </a:r>
            <a:br>
              <a:rPr lang="en-US" dirty="0"/>
            </a:br>
            <a:r>
              <a:rPr lang="en-US" kern="1200" dirty="0">
                <a:latin typeface="+mj-lt"/>
                <a:ea typeface="+mj-ea"/>
                <a:cs typeface="+mj-cs"/>
              </a:rPr>
              <a:t> </a:t>
            </a:r>
            <a:br>
              <a:rPr lang="en-US" kern="1200" dirty="0">
                <a:latin typeface="+mj-lt"/>
                <a:ea typeface="+mj-ea"/>
                <a:cs typeface="+mj-cs"/>
              </a:rPr>
            </a:br>
            <a:br>
              <a:rPr lang="en-US" kern="1200" dirty="0">
                <a:latin typeface="+mj-lt"/>
                <a:ea typeface="+mj-ea"/>
                <a:cs typeface="+mj-cs"/>
              </a:rPr>
            </a:br>
            <a:br>
              <a:rPr lang="en-US" kern="1200" dirty="0">
                <a:latin typeface="+mj-lt"/>
                <a:ea typeface="+mj-ea"/>
                <a:cs typeface="+mj-cs"/>
              </a:rPr>
            </a:br>
            <a:endParaRPr lang="en-US" kern="1200" dirty="0">
              <a:latin typeface="+mj-lt"/>
              <a:ea typeface="+mj-ea"/>
              <a:cs typeface="+mj-cs"/>
            </a:endParaRPr>
          </a:p>
        </p:txBody>
      </p:sp>
      <p:sp>
        <p:nvSpPr>
          <p:cNvPr id="65" name="Oval 64">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Content Placeholder 59">
            <a:extLst>
              <a:ext uri="{FF2B5EF4-FFF2-40B4-BE49-F238E27FC236}">
                <a16:creationId xmlns:a16="http://schemas.microsoft.com/office/drawing/2014/main" id="{B2B11FAD-ECB7-A7A4-62AA-214E89180AE6}"/>
              </a:ext>
            </a:extLst>
          </p:cNvPr>
          <p:cNvSpPr>
            <a:spLocks noGrp="1"/>
          </p:cNvSpPr>
          <p:nvPr>
            <p:ph idx="1"/>
          </p:nvPr>
        </p:nvSpPr>
        <p:spPr>
          <a:xfrm>
            <a:off x="461394" y="1434517"/>
            <a:ext cx="10946993" cy="7751428"/>
          </a:xfrm>
        </p:spPr>
        <p:txBody>
          <a:bodyPr anchor="t">
            <a:noAutofit/>
          </a:bodyPr>
          <a:lstStyle/>
          <a:p>
            <a:pPr marL="0" indent="0">
              <a:buNone/>
            </a:pPr>
            <a:r>
              <a:rPr lang="en-US" sz="2400" dirty="0">
                <a:solidFill>
                  <a:srgbClr val="FFFFFF"/>
                </a:solidFill>
                <a:latin typeface="+mj-lt"/>
              </a:rPr>
              <a:t>[4] Balaji, Y., Nah, S., Huang, X., Vahdat, A., Song, J., Kreis, K., Aittala, M., Aila, T., Laine, S., Catanzaro, B. and Karras, T., 2022. ediffi: Text-to-image diffusion models with an ensemble of expert denoisers. arXiv preprint arXiv:2211.01324.</a:t>
            </a:r>
          </a:p>
          <a:p>
            <a:pPr marL="0" indent="0">
              <a:buNone/>
            </a:pPr>
            <a:r>
              <a:rPr lang="en-US" sz="2400" dirty="0">
                <a:solidFill>
                  <a:srgbClr val="FFFFFF"/>
                </a:solidFill>
                <a:latin typeface="+mj-lt"/>
              </a:rPr>
              <a:t>[5] Yu, J., Xu, Y., Koh, J.Y., Luong, T., Baid, G., Wang, Z., Vasudevan, V., Ku, A., Yang, Y., Ayan, B.K. and Hutchinson, B., 2022. Scaling autoregressive models for content-rich text-to-image generation. arXiv preprint arXiv:2206.10789.</a:t>
            </a:r>
          </a:p>
          <a:p>
            <a:pPr marL="0" indent="0">
              <a:buNone/>
            </a:pPr>
            <a:r>
              <a:rPr lang="en-US" sz="2400" dirty="0">
                <a:solidFill>
                  <a:srgbClr val="FFFFFF"/>
                </a:solidFill>
                <a:latin typeface="+mj-lt"/>
              </a:rPr>
              <a:t>[6] Ramesh, A., Dhariwal, P., Nichol, A., Chu, C. and Chen, M., 2022. Hierarchical text-conditional image generation with clip latents. arXiv preprint arXiv:2204.06125.</a:t>
            </a:r>
          </a:p>
          <a:p>
            <a:pPr marL="0" indent="0">
              <a:buNone/>
            </a:pPr>
            <a:endParaRPr lang="en-US" sz="2400" dirty="0">
              <a:solidFill>
                <a:srgbClr val="FFFFFF"/>
              </a:solidFill>
              <a:latin typeface="+mj-lt"/>
            </a:endParaRP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vert="horz" lIns="0" tIns="0" rIns="0" bIns="0" rtlCol="0">
            <a:normAutofit/>
          </a:bodyPr>
          <a:lstStyle/>
          <a:p>
            <a:pPr>
              <a:spcAft>
                <a:spcPts val="600"/>
              </a:spcAft>
            </a:pPr>
            <a:fld id="{DBA1B0FB-D917-4C8C-928F-313BD683BF39}" type="slidenum">
              <a:rPr lang="en-US" smtClean="0"/>
              <a:pPr>
                <a:spcAft>
                  <a:spcPts val="600"/>
                </a:spcAft>
              </a:pPr>
              <a:t>34</a:t>
            </a:fld>
            <a:endParaRPr lang="en-US" dirty="0"/>
          </a:p>
        </p:txBody>
      </p:sp>
    </p:spTree>
    <p:extLst>
      <p:ext uri="{BB962C8B-B14F-4D97-AF65-F5344CB8AC3E}">
        <p14:creationId xmlns:p14="http://schemas.microsoft.com/office/powerpoint/2010/main" val="1942289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Shape 2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3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4" name="Freeform: Shape 3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9" name="Rectangle 3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hite robot with blue eyes&#10;&#10;Description automatically generated with medium confidence">
            <a:extLst>
              <a:ext uri="{FF2B5EF4-FFF2-40B4-BE49-F238E27FC236}">
                <a16:creationId xmlns:a16="http://schemas.microsoft.com/office/drawing/2014/main" id="{58F5CCD7-FE8A-C2F2-0AD1-CCD49311652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1" name="Rectangle 40">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6203951" y="549274"/>
            <a:ext cx="5437187" cy="3243407"/>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Thank You</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35</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43476"/>
            <a:ext cx="3565524" cy="791637"/>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748161"/>
            <a:ext cx="8367712" cy="5987429"/>
          </a:xfrm>
        </p:spPr>
        <p:txBody>
          <a:bodyPr/>
          <a:lstStyle/>
          <a:p>
            <a:pPr marL="0" indent="0"/>
            <a:r>
              <a:rPr lang="en-US" sz="2400" dirty="0">
                <a:solidFill>
                  <a:schemeClr val="tx1"/>
                </a:solidFill>
                <a:latin typeface="+mj-lt"/>
              </a:rPr>
              <a:t>1. Introduction</a:t>
            </a:r>
          </a:p>
          <a:p>
            <a:r>
              <a:rPr lang="en-US" sz="2400" dirty="0">
                <a:solidFill>
                  <a:schemeClr val="tx1"/>
                </a:solidFill>
                <a:latin typeface="+mj-lt"/>
              </a:rPr>
              <a:t>2. Problem Definition &amp; Motivation </a:t>
            </a:r>
          </a:p>
          <a:p>
            <a:r>
              <a:rPr lang="en-US" sz="2400" dirty="0">
                <a:solidFill>
                  <a:schemeClr val="tx1"/>
                </a:solidFill>
                <a:latin typeface="+mj-lt"/>
              </a:rPr>
              <a:t>3. Objective &amp; Related Works</a:t>
            </a:r>
          </a:p>
          <a:p>
            <a:r>
              <a:rPr lang="en-US" sz="2400" dirty="0">
                <a:solidFill>
                  <a:schemeClr val="tx1"/>
                </a:solidFill>
                <a:latin typeface="+mj-lt"/>
              </a:rPr>
              <a:t>4. System Architecture (i.e. Project Phases)</a:t>
            </a:r>
          </a:p>
          <a:p>
            <a:r>
              <a:rPr lang="en-US" sz="2400" dirty="0">
                <a:solidFill>
                  <a:schemeClr val="tx1"/>
                </a:solidFill>
                <a:latin typeface="+mj-lt"/>
              </a:rPr>
              <a:t>5. Phases description </a:t>
            </a:r>
          </a:p>
          <a:p>
            <a:r>
              <a:rPr lang="en-US" sz="2400" dirty="0">
                <a:solidFill>
                  <a:schemeClr val="tx1"/>
                </a:solidFill>
                <a:latin typeface="+mj-lt"/>
              </a:rPr>
              <a:t>6. Datasets </a:t>
            </a:r>
          </a:p>
          <a:p>
            <a:r>
              <a:rPr lang="en-US" sz="2400" dirty="0">
                <a:solidFill>
                  <a:schemeClr val="tx1"/>
                </a:solidFill>
                <a:latin typeface="+mj-lt"/>
              </a:rPr>
              <a:t>7. Experiments &amp; Results </a:t>
            </a:r>
          </a:p>
          <a:p>
            <a:r>
              <a:rPr lang="en-US" sz="2400" dirty="0">
                <a:solidFill>
                  <a:schemeClr val="tx1"/>
                </a:solidFill>
                <a:latin typeface="+mj-lt"/>
              </a:rPr>
              <a:t>8. Demo </a:t>
            </a:r>
          </a:p>
          <a:p>
            <a:r>
              <a:rPr lang="en-US" sz="2400" dirty="0">
                <a:solidFill>
                  <a:schemeClr val="tx1"/>
                </a:solidFill>
                <a:latin typeface="+mj-lt"/>
              </a:rPr>
              <a:t>9. Conclusion &amp; future work</a:t>
            </a:r>
          </a:p>
          <a:p>
            <a:r>
              <a:rPr lang="en-US" sz="2400" dirty="0">
                <a:solidFill>
                  <a:schemeClr val="tx1"/>
                </a:solidFill>
                <a:latin typeface="+mj-lt"/>
              </a:rPr>
              <a:t>10. References</a:t>
            </a:r>
            <a:endParaRPr lang="en-US" dirty="0">
              <a:solidFill>
                <a:schemeClr val="tx1"/>
              </a:solidFill>
              <a:latin typeface="+mj-lt"/>
            </a:endParaRPr>
          </a:p>
        </p:txBody>
      </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dirty="0"/>
          </a:p>
        </p:txBody>
      </p:sp>
    </p:spTree>
    <p:extLst>
      <p:ext uri="{BB962C8B-B14F-4D97-AF65-F5344CB8AC3E}">
        <p14:creationId xmlns:p14="http://schemas.microsoft.com/office/powerpoint/2010/main" val="231323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83576" y="3192645"/>
            <a:ext cx="3599107" cy="929190"/>
          </a:xfrm>
        </p:spPr>
        <p:txBody>
          <a:bodyPr/>
          <a:lstStyle/>
          <a:p>
            <a:r>
              <a:rPr lang="en-US" dirty="0"/>
              <a:t>Introduction</a:t>
            </a:r>
          </a:p>
        </p:txBody>
      </p:sp>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t>5</a:t>
            </a:fld>
            <a:endParaRPr lang="en-US" dirty="0"/>
          </a:p>
        </p:txBody>
      </p:sp>
      <p:sp>
        <p:nvSpPr>
          <p:cNvPr id="12" name="Content Placeholder 11"/>
          <p:cNvSpPr>
            <a:spLocks noGrp="1"/>
          </p:cNvSpPr>
          <p:nvPr>
            <p:ph sz="quarter" idx="15"/>
          </p:nvPr>
        </p:nvSpPr>
        <p:spPr>
          <a:xfrm>
            <a:off x="703385" y="4121835"/>
            <a:ext cx="10780590" cy="1950353"/>
          </a:xfrm>
          <a:noFill/>
        </p:spPr>
        <p:txBody>
          <a:bodyPr>
            <a:normAutofit/>
          </a:bodyPr>
          <a:lstStyle/>
          <a:p>
            <a:r>
              <a:rPr lang="en-US" sz="2400" dirty="0">
                <a:solidFill>
                  <a:srgbClr val="FFFFFF"/>
                </a:solidFill>
                <a:latin typeface="+mj-lt"/>
              </a:rPr>
              <a:t>TAILOR is an AI art generator that generates fashion designs like wedding dresses, casual wear, … using stable diffusion model.</a:t>
            </a:r>
          </a:p>
        </p:txBody>
      </p:sp>
      <p:pic>
        <p:nvPicPr>
          <p:cNvPr id="29" name="Picture Placeholder 15" descr="Data Points Digital background"/>
          <p:cNvPicPr>
            <a:picLocks noChangeAspect="1"/>
          </p:cNvPicPr>
          <p:nvPr/>
        </p:nvPicPr>
        <p:blipFill rotWithShape="1">
          <a:blip r:embed="rId3" cstate="screen">
            <a:extLst>
              <a:ext uri="{28A0092B-C50C-407E-A947-70E740481C1C}">
                <a14:useLocalDpi xmlns:a14="http://schemas.microsoft.com/office/drawing/2010/main" val="0"/>
              </a:ext>
            </a:extLst>
          </a:blip>
          <a:srcRect/>
          <a:stretch>
            <a:fillRect/>
          </a:stretch>
        </p:blipFill>
        <p:spPr>
          <a:xfrm>
            <a:off x="-12192" y="0"/>
            <a:ext cx="12192000" cy="2883877"/>
          </a:xfrm>
          <a:prstGeom prst="rect">
            <a:avLst/>
          </a:prstGeom>
          <a:solidFill>
            <a:schemeClr val="accent5"/>
          </a:solid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1021" y="2993090"/>
            <a:ext cx="7107125" cy="683069"/>
          </a:xfrm>
        </p:spPr>
        <p:txBody>
          <a:bodyPr/>
          <a:lstStyle/>
          <a:p>
            <a:r>
              <a:rPr lang="en-US" dirty="0"/>
              <a:t>Problem Definition</a:t>
            </a:r>
          </a:p>
        </p:txBody>
      </p:sp>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t>6</a:t>
            </a:fld>
            <a:endParaRPr lang="en-US" dirty="0"/>
          </a:p>
        </p:txBody>
      </p:sp>
      <p:sp>
        <p:nvSpPr>
          <p:cNvPr id="12" name="Content Placeholder 11"/>
          <p:cNvSpPr>
            <a:spLocks noGrp="1"/>
          </p:cNvSpPr>
          <p:nvPr>
            <p:ph sz="quarter" idx="15"/>
          </p:nvPr>
        </p:nvSpPr>
        <p:spPr>
          <a:xfrm>
            <a:off x="401021" y="3875714"/>
            <a:ext cx="11022747" cy="3093757"/>
          </a:xfrm>
          <a:noFill/>
        </p:spPr>
        <p:txBody>
          <a:bodyPr>
            <a:noAutofit/>
          </a:bodyPr>
          <a:lstStyle/>
          <a:p>
            <a:pPr algn="just">
              <a:lnSpc>
                <a:spcPct val="95000"/>
              </a:lnSpc>
              <a:spcBef>
                <a:spcPts val="0"/>
              </a:spcBef>
              <a:spcAft>
                <a:spcPts val="600"/>
              </a:spcAft>
              <a:tabLst>
                <a:tab pos="182880" algn="l"/>
              </a:tabLst>
            </a:pPr>
            <a:r>
              <a:rPr lang="en-US" sz="2400" spc="-5" dirty="0">
                <a:solidFill>
                  <a:srgbClr val="FFFFFF"/>
                </a:solidFill>
                <a:effectLst/>
                <a:latin typeface="+mj-lt"/>
                <a:ea typeface="SimSun" panose="02010600030101010101" pitchFamily="2" charset="-122"/>
                <a:cs typeface="Times New Roman" panose="02020603050405020304" pitchFamily="18" charset="0"/>
              </a:rPr>
              <a:t>There is a need for an efficient and accessible way for users to generate custom images of wedding dresses or casual wear based on their own text inputs.</a:t>
            </a:r>
          </a:p>
          <a:p>
            <a:pPr algn="just">
              <a:lnSpc>
                <a:spcPct val="95000"/>
              </a:lnSpc>
              <a:spcBef>
                <a:spcPts val="0"/>
              </a:spcBef>
              <a:spcAft>
                <a:spcPts val="600"/>
              </a:spcAft>
              <a:tabLst>
                <a:tab pos="182880" algn="l"/>
              </a:tabLst>
            </a:pPr>
            <a:endParaRPr lang="en-US" sz="2400" spc="-5" dirty="0">
              <a:solidFill>
                <a:srgbClr val="FFFFFF"/>
              </a:solidFill>
              <a:effectLst/>
              <a:latin typeface="+mj-lt"/>
              <a:ea typeface="SimSun" panose="02010600030101010101" pitchFamily="2" charset="-122"/>
              <a:cs typeface="Times New Roman" panose="02020603050405020304" pitchFamily="18" charset="0"/>
            </a:endParaRPr>
          </a:p>
          <a:p>
            <a:pPr algn="just">
              <a:lnSpc>
                <a:spcPct val="95000"/>
              </a:lnSpc>
              <a:spcBef>
                <a:spcPts val="0"/>
              </a:spcBef>
              <a:spcAft>
                <a:spcPts val="600"/>
              </a:spcAft>
              <a:tabLst>
                <a:tab pos="182880" algn="l"/>
              </a:tabLst>
            </a:pPr>
            <a:r>
              <a:rPr lang="en-US" sz="2400" spc="-5" dirty="0">
                <a:solidFill>
                  <a:srgbClr val="FFFFFF"/>
                </a:solidFill>
                <a:effectLst/>
                <a:latin typeface="+mj-lt"/>
                <a:ea typeface="SimSun" panose="02010600030101010101" pitchFamily="2" charset="-122"/>
                <a:cs typeface="Times New Roman" panose="02020603050405020304" pitchFamily="18" charset="0"/>
              </a:rPr>
              <a:t>Traditionally, designing custom clothing can be a time-consuming and expensive process, requiring the skills of a professional designer or costly software. </a:t>
            </a:r>
          </a:p>
        </p:txBody>
      </p:sp>
      <p:pic>
        <p:nvPicPr>
          <p:cNvPr id="29" name="Picture Placeholder 15" descr="Data Points Digital background"/>
          <p:cNvPicPr>
            <a:picLocks noChangeAspect="1"/>
          </p:cNvPicPr>
          <p:nvPr/>
        </p:nvPicPr>
        <p:blipFill rotWithShape="1">
          <a:blip r:embed="rId3" cstate="screen">
            <a:extLst>
              <a:ext uri="{28A0092B-C50C-407E-A947-70E740481C1C}">
                <a14:useLocalDpi xmlns:a14="http://schemas.microsoft.com/office/drawing/2010/main" val="0"/>
              </a:ext>
            </a:extLst>
          </a:blip>
          <a:srcRect/>
          <a:stretch>
            <a:fillRect/>
          </a:stretch>
        </p:blipFill>
        <p:spPr>
          <a:xfrm>
            <a:off x="-12192" y="1"/>
            <a:ext cx="12192000" cy="2793534"/>
          </a:xfrm>
          <a:prstGeom prst="rect">
            <a:avLst/>
          </a:prstGeom>
          <a:solidFill>
            <a:schemeClr val="accent5"/>
          </a:solidFill>
        </p:spPr>
      </p:pic>
    </p:spTree>
    <p:extLst>
      <p:ext uri="{BB962C8B-B14F-4D97-AF65-F5344CB8AC3E}">
        <p14:creationId xmlns:p14="http://schemas.microsoft.com/office/powerpoint/2010/main" val="3435802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10745" y="2197917"/>
            <a:ext cx="7107125" cy="547064"/>
          </a:xfrm>
        </p:spPr>
        <p:txBody>
          <a:bodyPr/>
          <a:lstStyle/>
          <a:p>
            <a:r>
              <a:rPr lang="en-US" dirty="0"/>
              <a:t>Motivation</a:t>
            </a:r>
          </a:p>
        </p:txBody>
      </p:sp>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t>7</a:t>
            </a:fld>
            <a:endParaRPr lang="en-US" dirty="0"/>
          </a:p>
        </p:txBody>
      </p:sp>
      <p:sp>
        <p:nvSpPr>
          <p:cNvPr id="12" name="Content Placeholder 11"/>
          <p:cNvSpPr>
            <a:spLocks noGrp="1"/>
          </p:cNvSpPr>
          <p:nvPr>
            <p:ph sz="quarter" idx="15"/>
          </p:nvPr>
        </p:nvSpPr>
        <p:spPr>
          <a:xfrm>
            <a:off x="610745" y="2954707"/>
            <a:ext cx="11427456" cy="4917360"/>
          </a:xfrm>
          <a:noFill/>
        </p:spPr>
        <p:txBody>
          <a:bodyPr>
            <a:noAutofit/>
          </a:bodyPr>
          <a:lstStyle/>
          <a:p>
            <a:pPr algn="l">
              <a:buFont typeface="Arial" panose="020B0604020202020204" pitchFamily="34" charset="0"/>
              <a:buChar char="•"/>
            </a:pPr>
            <a:r>
              <a:rPr lang="en-US" sz="2400" i="0" dirty="0">
                <a:solidFill>
                  <a:srgbClr val="FFFFFF"/>
                </a:solidFill>
                <a:effectLst/>
                <a:latin typeface="+mj-lt"/>
              </a:rPr>
              <a:t>Time and cost savings</a:t>
            </a:r>
            <a:r>
              <a:rPr lang="en-US" sz="2400" b="0" i="0" dirty="0">
                <a:solidFill>
                  <a:srgbClr val="FFFFFF"/>
                </a:solidFill>
                <a:effectLst/>
                <a:latin typeface="+mj-lt"/>
              </a:rPr>
              <a:t>: By allowing users to create their own unique designs, that can help save them time and money, the average cost of a wedding dress design ranges from $2,000 - $8,000, and the average cost of casual wear design $200 - $250.</a:t>
            </a:r>
            <a:r>
              <a:rPr lang="ar-EG" sz="2400" b="0" i="0" dirty="0">
                <a:solidFill>
                  <a:srgbClr val="FFFFFF"/>
                </a:solidFill>
                <a:effectLst/>
                <a:latin typeface="+mj-lt"/>
              </a:rPr>
              <a:t> </a:t>
            </a:r>
            <a:endParaRPr lang="en-US" sz="2400" b="0" i="0" dirty="0">
              <a:solidFill>
                <a:srgbClr val="FFFFFF"/>
              </a:solidFill>
              <a:effectLst/>
              <a:latin typeface="+mj-lt"/>
            </a:endParaRPr>
          </a:p>
          <a:p>
            <a:pPr algn="l">
              <a:buFont typeface="Arial" panose="020B0604020202020204" pitchFamily="34" charset="0"/>
              <a:buChar char="•"/>
            </a:pPr>
            <a:r>
              <a:rPr lang="en-US" sz="2400" b="0" i="0" dirty="0">
                <a:solidFill>
                  <a:srgbClr val="FFFFFF"/>
                </a:solidFill>
                <a:effectLst/>
                <a:latin typeface="+mj-lt"/>
              </a:rPr>
              <a:t>Customization: According to a survey by The Wedding Report, 83% of brides want a personalized wedding dress. By using AI users can create a dress that is tailored to their specific preferences.</a:t>
            </a:r>
          </a:p>
          <a:p>
            <a:pPr algn="l">
              <a:buFont typeface="Arial" panose="020B0604020202020204" pitchFamily="34" charset="0"/>
              <a:buChar char="•"/>
            </a:pPr>
            <a:r>
              <a:rPr lang="en-US" sz="2400" b="0" i="0" dirty="0">
                <a:solidFill>
                  <a:srgbClr val="FFFFFF"/>
                </a:solidFill>
                <a:effectLst/>
                <a:latin typeface="+mj-lt"/>
              </a:rPr>
              <a:t>Accessibility: Not everyone has access to high-end fashion designers or the budget to purchase expensive clothing.</a:t>
            </a:r>
          </a:p>
        </p:txBody>
      </p:sp>
      <p:pic>
        <p:nvPicPr>
          <p:cNvPr id="29" name="Picture Placeholder 15" descr="Data Points Digital background"/>
          <p:cNvPicPr>
            <a:picLocks noChangeAspect="1"/>
          </p:cNvPicPr>
          <p:nvPr/>
        </p:nvPicPr>
        <p:blipFill rotWithShape="1">
          <a:blip r:embed="rId3" cstate="screen">
            <a:extLst>
              <a:ext uri="{28A0092B-C50C-407E-A947-70E740481C1C}">
                <a14:useLocalDpi xmlns:a14="http://schemas.microsoft.com/office/drawing/2010/main" val="0"/>
              </a:ext>
            </a:extLst>
          </a:blip>
          <a:srcRect/>
          <a:stretch>
            <a:fillRect/>
          </a:stretch>
        </p:blipFill>
        <p:spPr>
          <a:xfrm>
            <a:off x="0" y="-74177"/>
            <a:ext cx="12192000" cy="2062368"/>
          </a:xfrm>
          <a:prstGeom prst="rect">
            <a:avLst/>
          </a:prstGeom>
          <a:solidFill>
            <a:schemeClr val="accent5"/>
          </a:solidFill>
        </p:spPr>
      </p:pic>
    </p:spTree>
    <p:extLst>
      <p:ext uri="{BB962C8B-B14F-4D97-AF65-F5344CB8AC3E}">
        <p14:creationId xmlns:p14="http://schemas.microsoft.com/office/powerpoint/2010/main" val="3424531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25780" y="3174577"/>
            <a:ext cx="4500562" cy="1562959"/>
          </a:xfrm>
        </p:spPr>
        <p:txBody>
          <a:bodyPr/>
          <a:lstStyle/>
          <a:p>
            <a:r>
              <a:rPr lang="en-US" dirty="0"/>
              <a:t>Objective </a:t>
            </a:r>
          </a:p>
        </p:txBody>
      </p:sp>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t>8</a:t>
            </a:fld>
            <a:endParaRPr lang="en-US" dirty="0"/>
          </a:p>
        </p:txBody>
      </p:sp>
      <p:sp>
        <p:nvSpPr>
          <p:cNvPr id="12" name="Content Placeholder 11"/>
          <p:cNvSpPr>
            <a:spLocks noGrp="1"/>
          </p:cNvSpPr>
          <p:nvPr>
            <p:ph sz="quarter" idx="15"/>
          </p:nvPr>
        </p:nvSpPr>
        <p:spPr>
          <a:xfrm>
            <a:off x="520505" y="4118448"/>
            <a:ext cx="10963470" cy="1953740"/>
          </a:xfrm>
          <a:noFill/>
        </p:spPr>
        <p:txBody>
          <a:bodyPr>
            <a:normAutofit/>
          </a:bodyPr>
          <a:lstStyle/>
          <a:p>
            <a:pPr marL="0" indent="0">
              <a:buNone/>
            </a:pPr>
            <a:r>
              <a:rPr lang="en-US" sz="2400" dirty="0">
                <a:solidFill>
                  <a:srgbClr val="FFFFFF"/>
                </a:solidFill>
                <a:latin typeface="+mj-lt"/>
              </a:rPr>
              <a:t>Build a maintainable and usable application that can take clothes descriptions as text and generates a new image containing the clothes with the desired description that the user provided in the text input</a:t>
            </a:r>
            <a:r>
              <a:rPr lang="en-US" sz="2400" b="1" dirty="0">
                <a:solidFill>
                  <a:srgbClr val="FFFFFF"/>
                </a:solidFill>
                <a:latin typeface="+mj-lt"/>
              </a:rPr>
              <a:t>.</a:t>
            </a:r>
          </a:p>
          <a:p>
            <a:endParaRPr lang="en-US" dirty="0">
              <a:solidFill>
                <a:srgbClr val="FFFFFF"/>
              </a:solidFill>
            </a:endParaRPr>
          </a:p>
        </p:txBody>
      </p:sp>
      <p:pic>
        <p:nvPicPr>
          <p:cNvPr id="29" name="Picture Placeholder 15" descr="Data Points Digital background"/>
          <p:cNvPicPr>
            <a:picLocks noChangeAspect="1"/>
          </p:cNvPicPr>
          <p:nvPr/>
        </p:nvPicPr>
        <p:blipFill rotWithShape="1">
          <a:blip r:embed="rId3" cstate="screen">
            <a:extLst>
              <a:ext uri="{28A0092B-C50C-407E-A947-70E740481C1C}">
                <a14:useLocalDpi xmlns:a14="http://schemas.microsoft.com/office/drawing/2010/main" val="0"/>
              </a:ext>
            </a:extLst>
          </a:blip>
          <a:srcRect/>
          <a:stretch>
            <a:fillRect/>
          </a:stretch>
        </p:blipFill>
        <p:spPr>
          <a:xfrm>
            <a:off x="-12192" y="0"/>
            <a:ext cx="12192000" cy="2739553"/>
          </a:xfrm>
          <a:prstGeom prst="rect">
            <a:avLst/>
          </a:prstGeom>
          <a:solidFill>
            <a:schemeClr val="accent5"/>
          </a:solid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25780" y="3174577"/>
            <a:ext cx="4500562" cy="1562959"/>
          </a:xfrm>
        </p:spPr>
        <p:txBody>
          <a:bodyPr/>
          <a:lstStyle/>
          <a:p>
            <a:r>
              <a:rPr lang="en-US" dirty="0"/>
              <a:t>Related Works</a:t>
            </a:r>
          </a:p>
        </p:txBody>
      </p:sp>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t>9</a:t>
            </a:fld>
            <a:endParaRPr lang="en-US" dirty="0"/>
          </a:p>
        </p:txBody>
      </p:sp>
      <p:sp>
        <p:nvSpPr>
          <p:cNvPr id="12" name="Content Placeholder 11"/>
          <p:cNvSpPr>
            <a:spLocks noGrp="1"/>
          </p:cNvSpPr>
          <p:nvPr>
            <p:ph sz="quarter" idx="15"/>
          </p:nvPr>
        </p:nvSpPr>
        <p:spPr>
          <a:xfrm>
            <a:off x="520505" y="3988340"/>
            <a:ext cx="4401691" cy="2518872"/>
          </a:xfrm>
          <a:noFill/>
        </p:spPr>
        <p:txBody>
          <a:bodyPr>
            <a:normAutofit/>
          </a:bodyPr>
          <a:lstStyle/>
          <a:p>
            <a:pPr marL="0" indent="0">
              <a:buNone/>
            </a:pPr>
            <a:r>
              <a:rPr lang="en-US" sz="2400" b="1" dirty="0">
                <a:solidFill>
                  <a:srgbClr val="FFFFFF"/>
                </a:solidFill>
                <a:latin typeface="+mj-lt"/>
              </a:rPr>
              <a:t>Stable Diffusion:</a:t>
            </a:r>
          </a:p>
          <a:p>
            <a:pPr marL="0" indent="0">
              <a:buNone/>
            </a:pPr>
            <a:r>
              <a:rPr lang="en-US" sz="2400" dirty="0">
                <a:solidFill>
                  <a:srgbClr val="FFFFFF"/>
                </a:solidFill>
                <a:latin typeface="+mj-lt"/>
              </a:rPr>
              <a:t>An Artificial Intelligence (AI) Art Generator app that allows you to create your own amazing artworks. </a:t>
            </a:r>
          </a:p>
          <a:p>
            <a:endParaRPr lang="en-US" dirty="0">
              <a:solidFill>
                <a:srgbClr val="FFFFFF"/>
              </a:solidFill>
            </a:endParaRPr>
          </a:p>
        </p:txBody>
      </p:sp>
      <p:pic>
        <p:nvPicPr>
          <p:cNvPr id="29" name="Picture Placeholder 15" descr="Data Points Digital background"/>
          <p:cNvPicPr>
            <a:picLocks noChangeAspect="1"/>
          </p:cNvPicPr>
          <p:nvPr/>
        </p:nvPicPr>
        <p:blipFill rotWithShape="1">
          <a:blip r:embed="rId3" cstate="screen">
            <a:extLst>
              <a:ext uri="{28A0092B-C50C-407E-A947-70E740481C1C}">
                <a14:useLocalDpi xmlns:a14="http://schemas.microsoft.com/office/drawing/2010/main" val="0"/>
              </a:ext>
            </a:extLst>
          </a:blip>
          <a:srcRect/>
          <a:stretch>
            <a:fillRect/>
          </a:stretch>
        </p:blipFill>
        <p:spPr>
          <a:xfrm>
            <a:off x="-12192" y="0"/>
            <a:ext cx="12192000" cy="2739553"/>
          </a:xfrm>
          <a:prstGeom prst="rect">
            <a:avLst/>
          </a:prstGeom>
          <a:solidFill>
            <a:schemeClr val="accent5"/>
          </a:solidFill>
        </p:spPr>
      </p:pic>
      <p:pic>
        <p:nvPicPr>
          <p:cNvPr id="2" name="Content Placeholder 19">
            <a:extLst>
              <a:ext uri="{FF2B5EF4-FFF2-40B4-BE49-F238E27FC236}">
                <a16:creationId xmlns:a16="http://schemas.microsoft.com/office/drawing/2014/main" id="{39852113-85D0-47E1-35B8-1371794EEB5F}"/>
              </a:ext>
            </a:extLst>
          </p:cNvPr>
          <p:cNvPicPr>
            <a:picLocks noChangeAspect="1"/>
          </p:cNvPicPr>
          <p:nvPr/>
        </p:nvPicPr>
        <p:blipFill>
          <a:blip r:embed="rId4">
            <a:extLst>
              <a:ext uri="{28A0092B-C50C-407E-A947-70E740481C1C}">
                <a14:useLocalDpi xmlns:a14="http://schemas.microsoft.com/office/drawing/2010/main" val="0"/>
              </a:ext>
            </a:extLst>
          </a:blip>
          <a:srcRect t="10497" b="10497"/>
          <a:stretch/>
        </p:blipFill>
        <p:spPr>
          <a:xfrm>
            <a:off x="9446528" y="3056087"/>
            <a:ext cx="2225798" cy="1466973"/>
          </a:xfrm>
          <a:prstGeom prst="rect">
            <a:avLst/>
          </a:prstGeom>
        </p:spPr>
      </p:pic>
      <p:pic>
        <p:nvPicPr>
          <p:cNvPr id="3" name="Picture 2">
            <a:extLst>
              <a:ext uri="{FF2B5EF4-FFF2-40B4-BE49-F238E27FC236}">
                <a16:creationId xmlns:a16="http://schemas.microsoft.com/office/drawing/2014/main" id="{87B151A0-27A3-4ACA-DBB6-D7084D71EC34}"/>
              </a:ext>
            </a:extLst>
          </p:cNvPr>
          <p:cNvPicPr>
            <a:picLocks noChangeAspect="1"/>
          </p:cNvPicPr>
          <p:nvPr/>
        </p:nvPicPr>
        <p:blipFill>
          <a:blip r:embed="rId5" cstate="print">
            <a:extLst>
              <a:ext uri="{28A0092B-C50C-407E-A947-70E740481C1C}">
                <a14:useLocalDpi xmlns:a14="http://schemas.microsoft.com/office/drawing/2010/main" val="0"/>
              </a:ext>
            </a:extLst>
          </a:blip>
          <a:srcRect l="4313" r="4313"/>
          <a:stretch/>
        </p:blipFill>
        <p:spPr>
          <a:xfrm>
            <a:off x="6439711" y="3068027"/>
            <a:ext cx="2381562" cy="1428993"/>
          </a:xfrm>
          <a:prstGeom prst="rect">
            <a:avLst/>
          </a:prstGeom>
        </p:spPr>
      </p:pic>
      <p:pic>
        <p:nvPicPr>
          <p:cNvPr id="4" name="Picture 3">
            <a:extLst>
              <a:ext uri="{FF2B5EF4-FFF2-40B4-BE49-F238E27FC236}">
                <a16:creationId xmlns:a16="http://schemas.microsoft.com/office/drawing/2014/main" id="{3A4C9554-07A1-FFA8-9F5B-3168396DEECF}"/>
              </a:ext>
            </a:extLst>
          </p:cNvPr>
          <p:cNvPicPr>
            <a:picLocks noChangeAspect="1"/>
          </p:cNvPicPr>
          <p:nvPr/>
        </p:nvPicPr>
        <p:blipFill>
          <a:blip r:embed="rId6">
            <a:extLst>
              <a:ext uri="{28A0092B-C50C-407E-A947-70E740481C1C}">
                <a14:useLocalDpi xmlns:a14="http://schemas.microsoft.com/office/drawing/2010/main" val="0"/>
              </a:ext>
            </a:extLst>
          </a:blip>
          <a:srcRect l="15914" r="15914"/>
          <a:stretch/>
        </p:blipFill>
        <p:spPr>
          <a:xfrm>
            <a:off x="6439711" y="5253435"/>
            <a:ext cx="2381561" cy="1447984"/>
          </a:xfrm>
          <a:prstGeom prst="rect">
            <a:avLst/>
          </a:prstGeom>
        </p:spPr>
      </p:pic>
      <p:pic>
        <p:nvPicPr>
          <p:cNvPr id="5" name="Picture 4">
            <a:extLst>
              <a:ext uri="{FF2B5EF4-FFF2-40B4-BE49-F238E27FC236}">
                <a16:creationId xmlns:a16="http://schemas.microsoft.com/office/drawing/2014/main" id="{7C8D27D2-8D26-0483-CDC1-8051B4CCC686}"/>
              </a:ext>
            </a:extLst>
          </p:cNvPr>
          <p:cNvPicPr>
            <a:picLocks noChangeAspect="1"/>
          </p:cNvPicPr>
          <p:nvPr/>
        </p:nvPicPr>
        <p:blipFill>
          <a:blip r:embed="rId7">
            <a:extLst>
              <a:ext uri="{28A0092B-C50C-407E-A947-70E740481C1C}">
                <a14:useLocalDpi xmlns:a14="http://schemas.microsoft.com/office/drawing/2010/main" val="0"/>
              </a:ext>
            </a:extLst>
          </a:blip>
          <a:srcRect t="11512" b="11512"/>
          <a:stretch/>
        </p:blipFill>
        <p:spPr>
          <a:xfrm>
            <a:off x="9446167" y="5232098"/>
            <a:ext cx="2225328" cy="1429002"/>
          </a:xfrm>
          <a:prstGeom prst="rect">
            <a:avLst/>
          </a:prstGeom>
        </p:spPr>
      </p:pic>
    </p:spTree>
    <p:extLst>
      <p:ext uri="{BB962C8B-B14F-4D97-AF65-F5344CB8AC3E}">
        <p14:creationId xmlns:p14="http://schemas.microsoft.com/office/powerpoint/2010/main" val="335140421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{1890E697-C534-4B0B-87AC-882231A3DEE5}tf33713516_win32</Template>
  <TotalTime>1551</TotalTime>
  <Words>1650</Words>
  <Application>Microsoft Office PowerPoint</Application>
  <PresentationFormat>Widescreen</PresentationFormat>
  <Paragraphs>210</Paragraphs>
  <Slides>35</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Gill Sans MT</vt:lpstr>
      <vt:lpstr>Symbol</vt:lpstr>
      <vt:lpstr>Walbaum Display</vt:lpstr>
      <vt:lpstr>Walbaum Display (Headings)</vt:lpstr>
      <vt:lpstr>3DFloatVTI</vt:lpstr>
      <vt:lpstr>TAILOR</vt:lpstr>
      <vt:lpstr>Team members</vt:lpstr>
      <vt:lpstr>          Supervisors </vt:lpstr>
      <vt:lpstr>Agenda</vt:lpstr>
      <vt:lpstr>Introduction</vt:lpstr>
      <vt:lpstr>Problem Definition</vt:lpstr>
      <vt:lpstr>Motivation</vt:lpstr>
      <vt:lpstr>Objective </vt:lpstr>
      <vt:lpstr>Related Works</vt:lpstr>
      <vt:lpstr>Related Works</vt:lpstr>
      <vt:lpstr>System Architecture </vt:lpstr>
      <vt:lpstr>Phases Description</vt:lpstr>
      <vt:lpstr>Modeling</vt:lpstr>
      <vt:lpstr>Model Architecture </vt:lpstr>
      <vt:lpstr>PowerPoint Presentation</vt:lpstr>
      <vt:lpstr>Data Preprocessing </vt:lpstr>
      <vt:lpstr>   Front End Design</vt:lpstr>
      <vt:lpstr>     Backend End Implementation</vt:lpstr>
      <vt:lpstr>     Backend End Implementation</vt:lpstr>
      <vt:lpstr>Description of Datasets</vt:lpstr>
      <vt:lpstr>First Dataset</vt:lpstr>
      <vt:lpstr>Glimpse of The Dataset </vt:lpstr>
      <vt:lpstr>Second Dataset </vt:lpstr>
      <vt:lpstr>Glimpse of The Dataset </vt:lpstr>
      <vt:lpstr>Experiments &amp; Results</vt:lpstr>
      <vt:lpstr>Experiments &amp; Results</vt:lpstr>
      <vt:lpstr>Experiments &amp; Results</vt:lpstr>
      <vt:lpstr>Experiments &amp; Results</vt:lpstr>
      <vt:lpstr>DEMO</vt:lpstr>
      <vt:lpstr>PowerPoint Presentation</vt:lpstr>
      <vt:lpstr>Conclusion</vt:lpstr>
      <vt:lpstr>Future Work </vt:lpstr>
      <vt:lpstr>References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TAILOR</dc:title>
  <dc:creator>Mayve Ehab</dc:creator>
  <cp:lastModifiedBy>اندرو ناصف امين يعقوب</cp:lastModifiedBy>
  <cp:revision>88</cp:revision>
  <dcterms:created xsi:type="dcterms:W3CDTF">2023-04-26T16:18:19Z</dcterms:created>
  <dcterms:modified xsi:type="dcterms:W3CDTF">2023-07-10T22:20:54Z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